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8" r:id="rId1"/>
  </p:sldMasterIdLst>
  <p:notesMasterIdLst>
    <p:notesMasterId r:id="rId21"/>
  </p:notesMasterIdLst>
  <p:handoutMasterIdLst>
    <p:handoutMasterId r:id="rId22"/>
  </p:handoutMasterIdLst>
  <p:sldIdLst>
    <p:sldId id="256" r:id="rId2"/>
    <p:sldId id="257" r:id="rId3"/>
    <p:sldId id="258" r:id="rId4"/>
    <p:sldId id="260" r:id="rId5"/>
    <p:sldId id="261" r:id="rId6"/>
    <p:sldId id="262" r:id="rId7"/>
    <p:sldId id="259" r:id="rId8"/>
    <p:sldId id="266" r:id="rId9"/>
    <p:sldId id="263" r:id="rId10"/>
    <p:sldId id="264" r:id="rId11"/>
    <p:sldId id="265" r:id="rId12"/>
    <p:sldId id="273" r:id="rId13"/>
    <p:sldId id="267" r:id="rId14"/>
    <p:sldId id="268" r:id="rId15"/>
    <p:sldId id="269" r:id="rId16"/>
    <p:sldId id="275" r:id="rId17"/>
    <p:sldId id="272" r:id="rId18"/>
    <p:sldId id="271"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Lévy" initials="ML" lastIdx="6" clrIdx="0">
    <p:extLst>
      <p:ext uri="{19B8F6BF-5375-455C-9EA6-DF929625EA0E}">
        <p15:presenceInfo xmlns:p15="http://schemas.microsoft.com/office/powerpoint/2012/main" userId="75f9c6dac24d42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73" d="100"/>
          <a:sy n="73" d="100"/>
        </p:scale>
        <p:origin x="5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9T21:30:20.759"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2-03T21:35:30.780" idx="6">
    <p:pos x="10" y="10"/>
    <p:text>bonjour</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29T22:44:47.071" idx="2">
    <p:pos x="10" y="10"/>
    <p:text>Le Talmud présente Rabban Yohanan Ben Zakaï comme le 
sauveur du judaïsme. Son courage et sa stratégie vont lui 
permettre d’obtenir de l’empereur une ville : Yabné pour les 
sages d’Israël. - 
- 
Talmud de Babylone traité Avoda Zara page 17 a 
Aba Sikra, le chef contestataire de Jérusalem, était le fils de la sœur de Rabban Yohanaï ben 
Zakaï. Ce dernier lui envoya un message : "Viens me voir en secret". Il vint. Il (Rabban Yohanaï) 
lui dit : « Jusqu’à quand allez-vous faire mourir de faim ces gens ? » Il répondit :  
"Que puis-je faire ? Si je proteste ils me tueront. " 
- Trouve un moyen pour que je sorte d’ici. Peut-être il y a un moyen de la sauver. 
Son neveu lui conseilla cette ruse : 
« Feins d’être malade et que tous viennent s’informer de la santé. Puis place sur toi quelque chose 
de nauséabond afin que les rabbis annoncent ta mort. Alors tes disciples viendront prendre ton 
corps, mais ne laisse personne d’autre entrer pour le faire, car il est connu qu’un vivant est plus 
léger qu’un mort. » 
Ainsi fut fait. Rabbi Eliézer entra et prit (le cercueil) d’un côté et Rabbi Josué de l’autre. Lorsqu’ils 
arrivèrent aux portes de la ville, les gardes voulurent transpercer le corps, mais [Abba Sikra] leur 
dit : « les Romains vont penser que nous avons transpercé notre maître. Ils voulurent alors lui 
donner un coup. Il leur dit : « Les Romains vont penser que nous avons maltraité notre maître ».  
Les portes furent alors ouvertes. Il (Rabban Yohanan) sortit. Lorsqu’il arriva là-bas (chez le chef de 
l’armée romaine), Rabban Yohanan ben Zakaï lui dit : « Paix sur toi ô Roi, paix sur toi ô Roi. » 
-Tu es doublement passible de mort. D’abord parce que tu m’appelles roi et je ne le suis pas, et 
ensuite, si je l’étais pourquoi n’es-tu pas venu me voir plus tôt ? 
- Tu dis ne pas être roi et moi je dis que tu l’es. Si tu n’étais pas roi, Jérusalem n’aurait pas été 
livré entre tes mains, comme il est écrit (Isaïe X, 34) : « Le Liban tombe sous le puissant ». Or le mot 
"puissant" ne peut s’appliquer qu’à un roi, car il est écrit (Jérémie XXX, 21) : "Son puissant sortira de 
son sein". Quant au Liban il désigne Temple, comme il est dit (Deut III, 25) : "Cette bonne montagne 
et ce Liban". Tu dis ensuite : "Si je suis roi pourquoi n’es-tu pas venu plus tôt ? " C’est à cause des 
rebelles parmi nous qui m’ont empêché.  
- Si l’on voit un serpent enroulé autour d’un pot de miel, n’est-il pas normal de briser le pot pour 
tuer le serpent ? 
Rabban Yohanan resta silencieux. Rabbi Joseph, d’autres disent Rabbi Aquiba, cite à ce sujet 
(Isaïe XLIV, 25) : "Je fais reculer les sages</p:text>
    <p:extLst>
      <p:ext uri="{C676402C-5697-4E1C-873F-D02D1690AC5C}">
        <p15:threadingInfo xmlns:p15="http://schemas.microsoft.com/office/powerpoint/2012/main" timeZoneBias="-60"/>
      </p:ext>
    </p:extLst>
  </p:cm>
  <p:cm authorId="1" dt="2022-11-29T22:57:06.467" idx="5">
    <p:pos x="10" y="146"/>
    <p:text>Rabban Yohanan resta silencieux. Rabbi Joseph, d’autres disent Rabbi Aquiba, cite à ce sujet 
(Isaïe XLIV, 25) : "Je fais reculer les sages, je tourne la science en dérision". En effet, Rabban 
Yohanan aurait dû répondre : il faut saisir le serpent avec une tenaille et le tuer sans briser le pot. 
Ace moment arriva une missive de Rome qui disait : "Lève-toi ! César est mort les nobles de Rome 
t’ont choisi pour être à leur tête. " 
Il voulut mettre ses bottes, il en enfila une, mais ne pouvait enfiler l’autre. Lorsqu’il voulut retirer la 
première, il ne réussit pas.   
- Que se passe-t-il ? demanda-t-il 
- Ne t’inquiète pas, répondit Rabban Yohanan. Car tu as reçu une bonne nouvelle et il est dit 
(Proverbes XV, 30) : "Une bonne nouvelle rend les os forts".  
Comment faire ? 
Qu’un homme que tu n’apprécies pas passe devant toi, car (Proverbes XVII, 22) : "Un esprit abattu 
dessèche les eaux". 
Il suivit le conseil et réussit à enfiler la botte.
Tu as tant de sagesse et tu as tardé à me voir ? 
Ne t’ai-je pas répondu 
Et moi je t’ai dit quoi faire aussi. A présent je pars et j’enverrai quelqu’un d’autre ici, demande- 
moi une faveur et je te l’accorderai 
Donne Yabné et ses sages ! "</p:text>
    <p:extLst>
      <p:ext uri="{C676402C-5697-4E1C-873F-D02D1690AC5C}">
        <p15:threadingInfo xmlns:p15="http://schemas.microsoft.com/office/powerpoint/2012/main" timeZoneBias="-60">
          <p15:parentCm authorId="1"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9252CC-8F92-4CF8-9540-F2CE8C54B858}" type="datetime1">
              <a:rPr lang="fr-FR" smtClean="0"/>
              <a:t>04/12/2022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8CC841-E386-49C2-8AC2-D7F5DB714E5A}" type="slidenum">
              <a:rPr lang="fr-FR" smtClean="0"/>
              <a:t>‹N°›</a:t>
            </a:fld>
            <a:endParaRPr lang="fr-FR"/>
          </a:p>
        </p:txBody>
      </p:sp>
    </p:spTree>
    <p:extLst>
      <p:ext uri="{BB962C8B-B14F-4D97-AF65-F5344CB8AC3E}">
        <p14:creationId xmlns:p14="http://schemas.microsoft.com/office/powerpoint/2010/main" val="37474734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A9960-5AAA-4E5A-86AC-201AB44B9581}" type="datetime1">
              <a:rPr lang="fr-FR" smtClean="0"/>
              <a:t>04/12/2022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04783-47A0-462F-A4D6-3469F4108012}" type="slidenum">
              <a:rPr lang="fr-FR" smtClean="0"/>
              <a:t>‹N°›</a:t>
            </a:fld>
            <a:endParaRPr lang="fr-FR"/>
          </a:p>
        </p:txBody>
      </p:sp>
    </p:spTree>
    <p:extLst>
      <p:ext uri="{BB962C8B-B14F-4D97-AF65-F5344CB8AC3E}">
        <p14:creationId xmlns:p14="http://schemas.microsoft.com/office/powerpoint/2010/main" val="361933295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9E118486-340B-4136-A149-7E4B3A36F5FB}"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135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5E5673DF-5A6A-40F2-9D67-63D62B276ACF}"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9682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2910386-6548-4C5E-8FD2-F7FE075B02FE}"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359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653265A1-9440-46C9-9BA8-30CC82A7C786}"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8199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26C6C1F4-5F58-4A0C-8AF9-953917A26D00}"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521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316A27F-BC48-485A-8FF5-352DD9798323}"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824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3C5FAF8-B357-4CD9-A9DA-831812653690}"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25615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561978-669F-46C6-B217-2D2D2D04C984}"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0817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ED9AC2-BD63-48D8-8D99-3DAA199198E3}"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051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F91E1DA-71F9-4C5F-B85E-D2AE257B7986}" type="datetime1">
              <a:rPr lang="fr-FR" smtClean="0"/>
              <a:t>04/12/2022</a:t>
            </a:fld>
            <a:endParaRPr lang="en-US" dirty="0"/>
          </a:p>
        </p:txBody>
      </p:sp>
      <p:sp>
        <p:nvSpPr>
          <p:cNvPr id="5" name="Footer Placeholder 4"/>
          <p:cNvSpPr>
            <a:spLocks noGrp="1"/>
          </p:cNvSpPr>
          <p:nvPr>
            <p:ph type="ftr" sz="quarter" idx="11"/>
          </p:nvPr>
        </p:nvSpPr>
        <p:spPr/>
        <p:txBody>
          <a:bodyPr/>
          <a:lstStyle/>
          <a:p>
            <a:r>
              <a:rPr lang="it-IT" smtClean="0"/>
              <a:t>Le Talmud     michel@mivy.fr    06 82 43 10 94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2906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C268EFB-EBD7-451F-A7E6-FE5424C38B90}" type="datetime1">
              <a:rPr lang="fr-FR" smtClean="0"/>
              <a:t>04/12/2022</a:t>
            </a:fld>
            <a:endParaRPr lang="en-US" dirty="0"/>
          </a:p>
        </p:txBody>
      </p:sp>
      <p:sp>
        <p:nvSpPr>
          <p:cNvPr id="6" name="Footer Placeholder 5"/>
          <p:cNvSpPr>
            <a:spLocks noGrp="1"/>
          </p:cNvSpPr>
          <p:nvPr>
            <p:ph type="ftr" sz="quarter" idx="11"/>
          </p:nvPr>
        </p:nvSpPr>
        <p:spPr/>
        <p:txBody>
          <a:bodyPr/>
          <a:lstStyle/>
          <a:p>
            <a:r>
              <a:rPr lang="it-IT" smtClean="0"/>
              <a:t>Le Talmud     michel@mivy.fr    06 82 43 10 94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30655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FBACDC5-15A8-4A62-8416-701DC744DF44}" type="datetime1">
              <a:rPr lang="fr-FR" smtClean="0"/>
              <a:t>04/12/2022</a:t>
            </a:fld>
            <a:endParaRPr lang="en-US" dirty="0"/>
          </a:p>
        </p:txBody>
      </p:sp>
      <p:sp>
        <p:nvSpPr>
          <p:cNvPr id="8" name="Footer Placeholder 7"/>
          <p:cNvSpPr>
            <a:spLocks noGrp="1"/>
          </p:cNvSpPr>
          <p:nvPr>
            <p:ph type="ftr" sz="quarter" idx="11"/>
          </p:nvPr>
        </p:nvSpPr>
        <p:spPr/>
        <p:txBody>
          <a:bodyPr/>
          <a:lstStyle/>
          <a:p>
            <a:r>
              <a:rPr lang="it-IT" smtClean="0"/>
              <a:t>Le Talmud     michel@mivy.fr    06 82 43 10 94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8378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1C60DF1-BAA9-49EF-A6DB-8800186BB014}" type="datetime1">
              <a:rPr lang="fr-FR" smtClean="0"/>
              <a:t>04/12/2022</a:t>
            </a:fld>
            <a:endParaRPr lang="en-US" dirty="0"/>
          </a:p>
        </p:txBody>
      </p:sp>
      <p:sp>
        <p:nvSpPr>
          <p:cNvPr id="4" name="Footer Placeholder 3"/>
          <p:cNvSpPr>
            <a:spLocks noGrp="1"/>
          </p:cNvSpPr>
          <p:nvPr>
            <p:ph type="ftr" sz="quarter" idx="11"/>
          </p:nvPr>
        </p:nvSpPr>
        <p:spPr/>
        <p:txBody>
          <a:bodyPr/>
          <a:lstStyle/>
          <a:p>
            <a:r>
              <a:rPr lang="it-IT" smtClean="0"/>
              <a:t>Le Talmud     michel@mivy.fr    06 82 43 10 94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220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F9704-3476-4184-9636-FA84ECD4E5C0}" type="datetime1">
              <a:rPr lang="fr-FR" smtClean="0"/>
              <a:t>04/12/2022</a:t>
            </a:fld>
            <a:endParaRPr lang="en-US" dirty="0"/>
          </a:p>
        </p:txBody>
      </p:sp>
      <p:sp>
        <p:nvSpPr>
          <p:cNvPr id="3" name="Footer Placeholder 2"/>
          <p:cNvSpPr>
            <a:spLocks noGrp="1"/>
          </p:cNvSpPr>
          <p:nvPr>
            <p:ph type="ftr" sz="quarter" idx="11"/>
          </p:nvPr>
        </p:nvSpPr>
        <p:spPr/>
        <p:txBody>
          <a:bodyPr/>
          <a:lstStyle/>
          <a:p>
            <a:r>
              <a:rPr lang="it-IT" smtClean="0"/>
              <a:t>Le Talmud     michel@mivy.fr    06 82 43 10 94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065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F76FB091-0F28-443E-B7DF-1D0DB2C98104}" type="datetime1">
              <a:rPr lang="fr-FR" smtClean="0"/>
              <a:t>04/12/2022</a:t>
            </a:fld>
            <a:endParaRPr lang="en-US" dirty="0"/>
          </a:p>
        </p:txBody>
      </p:sp>
      <p:sp>
        <p:nvSpPr>
          <p:cNvPr id="6" name="Footer Placeholder 5"/>
          <p:cNvSpPr>
            <a:spLocks noGrp="1"/>
          </p:cNvSpPr>
          <p:nvPr>
            <p:ph type="ftr" sz="quarter" idx="11"/>
          </p:nvPr>
        </p:nvSpPr>
        <p:spPr/>
        <p:txBody>
          <a:bodyPr/>
          <a:lstStyle/>
          <a:p>
            <a:r>
              <a:rPr lang="it-IT" smtClean="0"/>
              <a:t>Le Talmud     michel@mivy.fr    06 82 43 10 94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2289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309A8FC-1BD9-4525-93DE-21B5CD4B1ED5}" type="datetime1">
              <a:rPr lang="fr-FR" smtClean="0"/>
              <a:t>04/12/2022</a:t>
            </a:fld>
            <a:endParaRPr lang="en-US" dirty="0"/>
          </a:p>
        </p:txBody>
      </p:sp>
      <p:sp>
        <p:nvSpPr>
          <p:cNvPr id="6" name="Footer Placeholder 5"/>
          <p:cNvSpPr>
            <a:spLocks noGrp="1"/>
          </p:cNvSpPr>
          <p:nvPr>
            <p:ph type="ftr" sz="quarter" idx="11"/>
          </p:nvPr>
        </p:nvSpPr>
        <p:spPr/>
        <p:txBody>
          <a:bodyPr/>
          <a:lstStyle/>
          <a:p>
            <a:r>
              <a:rPr lang="it-IT" smtClean="0"/>
              <a:t>Le Talmud     michel@mivy.fr    06 82 43 10 94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1528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F5125A-CA69-4621-B287-3B1DF46183E5}" type="datetime1">
              <a:rPr lang="fr-FR" smtClean="0"/>
              <a:t>04/12/2022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it-IT" smtClean="0"/>
              <a:t>Le Talmud     michel@mivy.fr    06 82 43 10 94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1159730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vy.fr/" TargetMode="External"/><Relationship Id="rId2" Type="http://schemas.openxmlformats.org/officeDocument/2006/relationships/hyperlink" Target="mailto:michel@mivy.fr" TargetMode="Externa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kadem.org/" TargetMode="External"/><Relationship Id="rId7" Type="http://schemas.openxmlformats.org/officeDocument/2006/relationships/hyperlink" Target="https://www.e-talmud.com/grands-livres/content/le-talmud" TargetMode="External"/><Relationship Id="rId2" Type="http://schemas.openxmlformats.org/officeDocument/2006/relationships/hyperlink" Target="https://www.sefaria.org/" TargetMode="External"/><Relationship Id="rId1" Type="http://schemas.openxmlformats.org/officeDocument/2006/relationships/slideLayout" Target="../slideLayouts/slideLayout2.xml"/><Relationship Id="rId6" Type="http://schemas.openxmlformats.org/officeDocument/2006/relationships/hyperlink" Target="https://fr.chabad.org/library/article_cdo/aid/5351046/jewish/Quest-ce-que-le-Talmud-Dfinition-et-guide-complet.htm" TargetMode="External"/><Relationship Id="rId5" Type="http://schemas.openxmlformats.org/officeDocument/2006/relationships/hyperlink" Target="https://akadem.org/pour-commencer/les-textes-du-judaisme-4-clips-/qu-est-ce-que-le-talmud-29-03-2012-43329_4362.php" TargetMode="External"/><Relationship Id="rId4" Type="http://schemas.openxmlformats.org/officeDocument/2006/relationships/hyperlink" Target="https://www.akadem.org/" TargetMode="Externa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29688" y="528144"/>
            <a:ext cx="4881016" cy="1978573"/>
          </a:xfrm>
        </p:spPr>
        <p:txBody>
          <a:bodyPr/>
          <a:lstStyle/>
          <a:p>
            <a:r>
              <a:rPr lang="fr-FR" dirty="0" smtClean="0"/>
              <a:t>Le Talmud </a:t>
            </a:r>
            <a:endParaRPr lang="fr-FR" dirty="0"/>
          </a:p>
        </p:txBody>
      </p:sp>
      <p:sp>
        <p:nvSpPr>
          <p:cNvPr id="3" name="Sous-titre 2"/>
          <p:cNvSpPr>
            <a:spLocks noGrp="1"/>
          </p:cNvSpPr>
          <p:nvPr>
            <p:ph type="subTitle" idx="1"/>
          </p:nvPr>
        </p:nvSpPr>
        <p:spPr>
          <a:xfrm>
            <a:off x="684212" y="3547241"/>
            <a:ext cx="6400800" cy="2243959"/>
          </a:xfrm>
        </p:spPr>
        <p:txBody>
          <a:bodyPr/>
          <a:lstStyle/>
          <a:p>
            <a:r>
              <a:rPr lang="fr-FR" dirty="0" smtClean="0"/>
              <a:t>Par Michel Lévy</a:t>
            </a:r>
            <a:br>
              <a:rPr lang="fr-FR" dirty="0" smtClean="0"/>
            </a:br>
            <a:r>
              <a:rPr lang="fr-FR" dirty="0" smtClean="0"/>
              <a:t>Economiste chargé des relations inter-religieuses </a:t>
            </a:r>
            <a:br>
              <a:rPr lang="fr-FR" dirty="0" smtClean="0"/>
            </a:br>
            <a:r>
              <a:rPr lang="fr-FR" dirty="0" smtClean="0"/>
              <a:t>à l’Association Cultuelle Israélite de Dijon </a:t>
            </a:r>
            <a:br>
              <a:rPr lang="fr-FR" dirty="0" smtClean="0"/>
            </a:br>
            <a:r>
              <a:rPr lang="fr-FR" dirty="0" smtClean="0">
                <a:hlinkClick r:id="rId2"/>
              </a:rPr>
              <a:t>michel@mivy.fr</a:t>
            </a:r>
            <a:r>
              <a:rPr lang="fr-FR" dirty="0" smtClean="0"/>
              <a:t/>
            </a:r>
            <a:br>
              <a:rPr lang="fr-FR" dirty="0" smtClean="0"/>
            </a:br>
            <a:r>
              <a:rPr lang="fr-FR" dirty="0" smtClean="0">
                <a:hlinkClick r:id="rId3"/>
              </a:rPr>
              <a:t>https://mivy.fr</a:t>
            </a:r>
            <a:r>
              <a:rPr lang="fr-FR" dirty="0" smtClean="0"/>
              <a:t>  </a:t>
            </a:r>
            <a:br>
              <a:rPr lang="fr-FR" dirty="0" smtClean="0"/>
            </a:br>
            <a:r>
              <a:rPr lang="fr-FR" dirty="0" smtClean="0"/>
              <a:t>06 82 43 10 94 </a:t>
            </a:r>
            <a:endParaRPr lang="fr-FR" dirty="0"/>
          </a:p>
        </p:txBody>
      </p:sp>
      <p:pic>
        <p:nvPicPr>
          <p:cNvPr id="6" name="Image 5"/>
          <p:cNvPicPr>
            <a:picLocks noChangeAspect="1"/>
          </p:cNvPicPr>
          <p:nvPr/>
        </p:nvPicPr>
        <p:blipFill>
          <a:blip r:embed="rId4"/>
          <a:stretch>
            <a:fillRect/>
          </a:stretch>
        </p:blipFill>
        <p:spPr>
          <a:xfrm>
            <a:off x="9565723" y="788447"/>
            <a:ext cx="2360605" cy="2868982"/>
          </a:xfrm>
          <a:prstGeom prst="rect">
            <a:avLst/>
          </a:prstGeom>
        </p:spPr>
      </p:pic>
    </p:spTree>
    <p:extLst>
      <p:ext uri="{BB962C8B-B14F-4D97-AF65-F5344CB8AC3E}">
        <p14:creationId xmlns:p14="http://schemas.microsoft.com/office/powerpoint/2010/main" val="4157816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Rabbi </a:t>
            </a:r>
            <a:r>
              <a:rPr lang="fr-FR" dirty="0" err="1" smtClean="0"/>
              <a:t>Akiba</a:t>
            </a:r>
            <a:r>
              <a:rPr lang="fr-FR" dirty="0" smtClean="0"/>
              <a:t> </a:t>
            </a:r>
            <a:endParaRPr lang="fr-FR" dirty="0"/>
          </a:p>
        </p:txBody>
      </p:sp>
      <p:sp>
        <p:nvSpPr>
          <p:cNvPr id="3" name="Espace réservé du contenu 2"/>
          <p:cNvSpPr>
            <a:spLocks noGrp="1"/>
          </p:cNvSpPr>
          <p:nvPr>
            <p:ph idx="1"/>
          </p:nvPr>
        </p:nvSpPr>
        <p:spPr>
          <a:xfrm>
            <a:off x="677334" y="2160589"/>
            <a:ext cx="8364603" cy="3880773"/>
          </a:xfrm>
        </p:spPr>
        <p:txBody>
          <a:bodyPr>
            <a:normAutofit fontScale="92500" lnSpcReduction="10000"/>
          </a:bodyPr>
          <a:lstStyle/>
          <a:p>
            <a:r>
              <a:rPr lang="fr-FR" dirty="0" smtClean="0"/>
              <a:t>Il serait d’origine très modeste, aurait découvert la torah vers 40 ans, et se serait mis à étudier, il existe de nombreuses légendes sur son enfance.</a:t>
            </a:r>
          </a:p>
          <a:p>
            <a:r>
              <a:rPr lang="fr-FR" dirty="0" smtClean="0"/>
              <a:t>Il a été un des plus grands décideur, mis en ordre </a:t>
            </a:r>
            <a:r>
              <a:rPr lang="fr-FR" sz="2400" dirty="0" smtClean="0">
                <a:solidFill>
                  <a:srgbClr val="92D050"/>
                </a:solidFill>
              </a:rPr>
              <a:t>la </a:t>
            </a:r>
            <a:r>
              <a:rPr lang="fr-FR" sz="2400" dirty="0" err="1" smtClean="0">
                <a:solidFill>
                  <a:srgbClr val="92D050"/>
                </a:solidFill>
              </a:rPr>
              <a:t>Hallah’a</a:t>
            </a:r>
            <a:r>
              <a:rPr lang="fr-FR" sz="2400" dirty="0" smtClean="0">
                <a:solidFill>
                  <a:srgbClr val="92D050"/>
                </a:solidFill>
              </a:rPr>
              <a:t> </a:t>
            </a:r>
            <a:r>
              <a:rPr lang="fr-FR" dirty="0" smtClean="0">
                <a:solidFill>
                  <a:srgbClr val="92D050"/>
                </a:solidFill>
              </a:rPr>
              <a:t>et la </a:t>
            </a:r>
            <a:r>
              <a:rPr lang="fr-FR" sz="2400" dirty="0" smtClean="0">
                <a:solidFill>
                  <a:srgbClr val="92D050"/>
                </a:solidFill>
              </a:rPr>
              <a:t>Agada. </a:t>
            </a:r>
            <a:r>
              <a:rPr lang="fr-FR" dirty="0"/>
              <a:t> Il rangea la Tora, dit-on, règle par règle, et l’étude devint, si on peut dire, le culte.</a:t>
            </a:r>
            <a:endParaRPr lang="fr-FR" sz="2400" dirty="0" smtClean="0">
              <a:solidFill>
                <a:srgbClr val="92D050"/>
              </a:solidFill>
            </a:endParaRPr>
          </a:p>
          <a:p>
            <a:r>
              <a:rPr lang="fr-FR" dirty="0"/>
              <a:t>Le système exégétique d'</a:t>
            </a:r>
            <a:r>
              <a:rPr lang="fr-FR" dirty="0" err="1"/>
              <a:t>Akiva</a:t>
            </a:r>
            <a:r>
              <a:rPr lang="fr-FR" dirty="0"/>
              <a:t> repose sur le principe que la Torah, émanant de Dieu, ne contient aucune redondance et même qu'une différence entre deux orthographes du même mot (là où elle est possible) répond à un but bien déterminé : chaque mot, fût-il le plus insignifiant, est donc susceptible de commentaire ou revêt une signification halakhique</a:t>
            </a:r>
            <a:endParaRPr lang="fr-FR" dirty="0" smtClean="0">
              <a:solidFill>
                <a:srgbClr val="92D050"/>
              </a:solidFill>
            </a:endParaRPr>
          </a:p>
          <a:p>
            <a:r>
              <a:rPr lang="fr-FR" dirty="0" smtClean="0">
                <a:solidFill>
                  <a:schemeClr val="tx1"/>
                </a:solidFill>
              </a:rPr>
              <a:t>Il a vu d’un bon œil la révolte de Bar </a:t>
            </a:r>
            <a:r>
              <a:rPr lang="fr-FR" dirty="0" err="1" smtClean="0">
                <a:solidFill>
                  <a:schemeClr val="tx1"/>
                </a:solidFill>
              </a:rPr>
              <a:t>Kochba</a:t>
            </a:r>
            <a:r>
              <a:rPr lang="fr-FR" dirty="0" smtClean="0">
                <a:solidFill>
                  <a:schemeClr val="tx1"/>
                </a:solidFill>
              </a:rPr>
              <a:t>, qu’il considérait comme messianique,  la répression qui a suivi cette révolte a conduit les Romains à interdire l’étude de la Torah, Rabbi </a:t>
            </a:r>
            <a:r>
              <a:rPr lang="fr-FR" dirty="0" err="1" smtClean="0">
                <a:solidFill>
                  <a:schemeClr val="tx1"/>
                </a:solidFill>
              </a:rPr>
              <a:t>Akiba</a:t>
            </a:r>
            <a:r>
              <a:rPr lang="fr-FR" dirty="0" smtClean="0">
                <a:solidFill>
                  <a:schemeClr val="tx1"/>
                </a:solidFill>
              </a:rPr>
              <a:t> a continué et a été condamné à mort. </a:t>
            </a:r>
          </a:p>
          <a:p>
            <a:endParaRPr lang="fr-FR" dirty="0">
              <a:solidFill>
                <a:schemeClr val="tx1"/>
              </a:solidFill>
            </a:endParaRPr>
          </a:p>
        </p:txBody>
      </p:sp>
      <p:pic>
        <p:nvPicPr>
          <p:cNvPr id="6" name="Image 5"/>
          <p:cNvPicPr>
            <a:picLocks noChangeAspect="1"/>
          </p:cNvPicPr>
          <p:nvPr/>
        </p:nvPicPr>
        <p:blipFill>
          <a:blip r:embed="rId2"/>
          <a:stretch>
            <a:fillRect/>
          </a:stretch>
        </p:blipFill>
        <p:spPr>
          <a:xfrm>
            <a:off x="8932332" y="549304"/>
            <a:ext cx="3008173" cy="4251989"/>
          </a:xfrm>
          <a:prstGeom prst="rect">
            <a:avLst/>
          </a:prstGeom>
        </p:spPr>
      </p:pic>
      <p:sp>
        <p:nvSpPr>
          <p:cNvPr id="4" name="Espace réservé de la date 3"/>
          <p:cNvSpPr>
            <a:spLocks noGrp="1"/>
          </p:cNvSpPr>
          <p:nvPr>
            <p:ph type="dt" sz="half" idx="10"/>
          </p:nvPr>
        </p:nvSpPr>
        <p:spPr/>
        <p:txBody>
          <a:bodyPr/>
          <a:lstStyle/>
          <a:p>
            <a:fld id="{7F195617-A8B2-4067-93BA-A8CE5C446BA4}"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10</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2229591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Aggada : </a:t>
            </a:r>
            <a:br>
              <a:rPr lang="fr-FR" dirty="0" smtClean="0"/>
            </a:br>
            <a:r>
              <a:rPr lang="fr-FR" dirty="0" smtClean="0"/>
              <a:t> Moïse au cours de Rabbi </a:t>
            </a:r>
            <a:r>
              <a:rPr lang="fr-FR" dirty="0" err="1" smtClean="0"/>
              <a:t>Akiba</a:t>
            </a:r>
            <a:endParaRPr lang="fr-FR" dirty="0"/>
          </a:p>
        </p:txBody>
      </p:sp>
      <p:sp>
        <p:nvSpPr>
          <p:cNvPr id="3" name="Espace réservé du contenu 2"/>
          <p:cNvSpPr>
            <a:spLocks noGrp="1"/>
          </p:cNvSpPr>
          <p:nvPr>
            <p:ph idx="1"/>
          </p:nvPr>
        </p:nvSpPr>
        <p:spPr/>
        <p:txBody>
          <a:bodyPr/>
          <a:lstStyle/>
          <a:p>
            <a:r>
              <a:rPr lang="fr-FR" dirty="0" smtClean="0"/>
              <a:t>La </a:t>
            </a:r>
            <a:r>
              <a:rPr lang="fr-FR" dirty="0" err="1" smtClean="0"/>
              <a:t>Guemara</a:t>
            </a:r>
            <a:r>
              <a:rPr lang="fr-FR" dirty="0" smtClean="0"/>
              <a:t> raconte comment Rabbi </a:t>
            </a:r>
            <a:r>
              <a:rPr lang="fr-FR" dirty="0" err="1" smtClean="0"/>
              <a:t>Akiba</a:t>
            </a:r>
            <a:r>
              <a:rPr lang="fr-FR" dirty="0" smtClean="0"/>
              <a:t> comprenait mieux la Torah que Moïse lui-même. </a:t>
            </a:r>
          </a:p>
          <a:p>
            <a:r>
              <a:rPr lang="fr-FR" dirty="0" smtClean="0"/>
              <a:t>Cette aggada nous transmets plusieurs message </a:t>
            </a:r>
          </a:p>
          <a:p>
            <a:r>
              <a:rPr lang="fr-FR" dirty="0" smtClean="0"/>
              <a:t>1)  La Torah comprend la révélation depuis le Sinaï, jusqu’à l’arrivée du Messie.  Tous les textes inspirés par l’étude de la torah font partie de la Torah</a:t>
            </a:r>
          </a:p>
          <a:p>
            <a:r>
              <a:rPr lang="fr-FR" dirty="0" smtClean="0"/>
              <a:t>2)  L’élection d’Israël, de ses sages n’apporte aucun privilège sur terre</a:t>
            </a:r>
          </a:p>
          <a:p>
            <a:r>
              <a:rPr lang="fr-FR" dirty="0" smtClean="0"/>
              <a:t>3) La récompense de l’étude de la torah, se trouve dans l’étude elle-même</a:t>
            </a:r>
          </a:p>
          <a:p>
            <a:r>
              <a:rPr lang="fr-FR" dirty="0"/>
              <a:t>4</a:t>
            </a:r>
            <a:r>
              <a:rPr lang="fr-FR" dirty="0" smtClean="0"/>
              <a:t>) Personne ne doit chercher à  comprendre la justice divine </a:t>
            </a:r>
            <a:endParaRPr lang="fr-FR" dirty="0"/>
          </a:p>
        </p:txBody>
      </p:sp>
      <p:sp>
        <p:nvSpPr>
          <p:cNvPr id="4" name="Espace réservé de la date 3"/>
          <p:cNvSpPr>
            <a:spLocks noGrp="1"/>
          </p:cNvSpPr>
          <p:nvPr>
            <p:ph type="dt" sz="half" idx="10"/>
          </p:nvPr>
        </p:nvSpPr>
        <p:spPr/>
        <p:txBody>
          <a:bodyPr/>
          <a:lstStyle/>
          <a:p>
            <a:fld id="{0F63FC00-1FD0-4AE9-9915-C4FEC1CCEB3A}"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11</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430370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Halah’a</a:t>
            </a:r>
            <a:r>
              <a:rPr lang="fr-FR" dirty="0" smtClean="0"/>
              <a:t>  et Aggada…</a:t>
            </a:r>
            <a:br>
              <a:rPr lang="fr-FR" dirty="0" smtClean="0"/>
            </a:br>
            <a:r>
              <a:rPr lang="fr-FR" dirty="0" smtClean="0"/>
              <a:t>Cheminement et histoires </a:t>
            </a:r>
            <a:endParaRPr lang="fr-FR" dirty="0"/>
          </a:p>
        </p:txBody>
      </p:sp>
      <p:sp>
        <p:nvSpPr>
          <p:cNvPr id="3" name="Espace réservé du contenu 2"/>
          <p:cNvSpPr>
            <a:spLocks noGrp="1"/>
          </p:cNvSpPr>
          <p:nvPr>
            <p:ph idx="1"/>
          </p:nvPr>
        </p:nvSpPr>
        <p:spPr/>
        <p:txBody>
          <a:bodyPr>
            <a:normAutofit lnSpcReduction="10000"/>
          </a:bodyPr>
          <a:lstStyle/>
          <a:p>
            <a:r>
              <a:rPr lang="fr-FR" dirty="0"/>
              <a:t>Le mot Michna signifie: enseignement, du </a:t>
            </a:r>
            <a:r>
              <a:rPr lang="fr-FR" dirty="0" smtClean="0"/>
              <a:t>verbe </a:t>
            </a:r>
            <a:r>
              <a:rPr lang="fr-FR" dirty="0"/>
              <a:t>« </a:t>
            </a:r>
            <a:r>
              <a:rPr lang="fr-FR" dirty="0" err="1"/>
              <a:t>Choné</a:t>
            </a:r>
            <a:r>
              <a:rPr lang="fr-FR" dirty="0"/>
              <a:t> » qui veut dire étudier, enseigner ou même </a:t>
            </a:r>
            <a:r>
              <a:rPr lang="fr-FR" dirty="0" smtClean="0"/>
              <a:t>répéter</a:t>
            </a:r>
            <a:br>
              <a:rPr lang="fr-FR" dirty="0" smtClean="0"/>
            </a:br>
            <a:r>
              <a:rPr lang="fr-FR" dirty="0" smtClean="0"/>
              <a:t>Les </a:t>
            </a:r>
            <a:r>
              <a:rPr lang="fr-FR" dirty="0"/>
              <a:t>parties normatives </a:t>
            </a:r>
            <a:r>
              <a:rPr lang="fr-FR" dirty="0" smtClean="0"/>
              <a:t>de la </a:t>
            </a:r>
            <a:r>
              <a:rPr lang="fr-FR" dirty="0" err="1" smtClean="0"/>
              <a:t>michna</a:t>
            </a:r>
            <a:r>
              <a:rPr lang="fr-FR" dirty="0" smtClean="0"/>
              <a:t> forment </a:t>
            </a:r>
            <a:r>
              <a:rPr lang="fr-FR" dirty="0"/>
              <a:t>la « Halakha </a:t>
            </a:r>
            <a:r>
              <a:rPr lang="fr-FR" dirty="0" smtClean="0"/>
              <a:t>»</a:t>
            </a:r>
            <a:br>
              <a:rPr lang="fr-FR" dirty="0" smtClean="0"/>
            </a:br>
            <a:r>
              <a:rPr lang="fr-FR" dirty="0" smtClean="0"/>
              <a:t> </a:t>
            </a:r>
            <a:r>
              <a:rPr lang="fr-FR" dirty="0"/>
              <a:t>(«cheminement »), et les parties narratives </a:t>
            </a:r>
            <a:r>
              <a:rPr lang="fr-FR" dirty="0" smtClean="0"/>
              <a:t>du talmud constituent </a:t>
            </a:r>
            <a:r>
              <a:rPr lang="fr-FR" dirty="0"/>
              <a:t>la « </a:t>
            </a:r>
            <a:r>
              <a:rPr lang="fr-FR" dirty="0" smtClean="0"/>
              <a:t>Aggada </a:t>
            </a:r>
            <a:r>
              <a:rPr lang="fr-FR" dirty="0"/>
              <a:t>» («récit ») ; ces deux ensembles sont indissociables</a:t>
            </a:r>
            <a:r>
              <a:rPr lang="fr-FR" dirty="0" smtClean="0"/>
              <a:t>.</a:t>
            </a:r>
            <a:br>
              <a:rPr lang="fr-FR" dirty="0" smtClean="0"/>
            </a:br>
            <a:r>
              <a:rPr lang="fr-FR" dirty="0" smtClean="0"/>
              <a:t>De nombreuses </a:t>
            </a:r>
            <a:r>
              <a:rPr lang="fr-FR" dirty="0" err="1" smtClean="0"/>
              <a:t>michna</a:t>
            </a:r>
            <a:r>
              <a:rPr lang="fr-FR" dirty="0" smtClean="0"/>
              <a:t> n’ont pas été retenues dans le corpus officiel, on les appelle </a:t>
            </a:r>
            <a:r>
              <a:rPr lang="fr-FR" dirty="0" err="1" smtClean="0"/>
              <a:t>Baraïta</a:t>
            </a:r>
            <a:r>
              <a:rPr lang="fr-FR" dirty="0" smtClean="0"/>
              <a:t> </a:t>
            </a:r>
            <a:br>
              <a:rPr lang="fr-FR" dirty="0" smtClean="0"/>
            </a:br>
            <a:r>
              <a:rPr lang="fr-FR" dirty="0" smtClean="0"/>
              <a:t>La Michna a été terminée par Rabbi </a:t>
            </a:r>
            <a:r>
              <a:rPr lang="fr-FR" dirty="0" err="1" smtClean="0"/>
              <a:t>Yehouda</a:t>
            </a:r>
            <a:r>
              <a:rPr lang="fr-FR" dirty="0" smtClean="0"/>
              <a:t> </a:t>
            </a:r>
            <a:r>
              <a:rPr lang="fr-FR" dirty="0" err="1" smtClean="0"/>
              <a:t>Hanassi</a:t>
            </a:r>
            <a:r>
              <a:rPr lang="fr-FR" dirty="0" smtClean="0"/>
              <a:t> au III </a:t>
            </a:r>
            <a:r>
              <a:rPr lang="fr-FR" dirty="0" err="1" smtClean="0"/>
              <a:t>ième</a:t>
            </a:r>
            <a:r>
              <a:rPr lang="fr-FR" dirty="0" smtClean="0"/>
              <a:t> siècle</a:t>
            </a:r>
          </a:p>
          <a:p>
            <a:r>
              <a:rPr lang="fr-FR" dirty="0" smtClean="0"/>
              <a:t>Le mot </a:t>
            </a:r>
            <a:r>
              <a:rPr lang="fr-FR" dirty="0" err="1" smtClean="0"/>
              <a:t>guemara</a:t>
            </a:r>
            <a:r>
              <a:rPr lang="fr-FR" dirty="0"/>
              <a:t> signifie  « achèvement, perfection » en hébreu, ou « étude » en </a:t>
            </a:r>
            <a:r>
              <a:rPr lang="fr-FR" dirty="0" smtClean="0"/>
              <a:t>araméen. Elle s’appuie sur la </a:t>
            </a:r>
            <a:r>
              <a:rPr lang="fr-FR" dirty="0" err="1" smtClean="0"/>
              <a:t>michna</a:t>
            </a:r>
            <a:r>
              <a:rPr lang="fr-FR" dirty="0" smtClean="0"/>
              <a:t> et ne peut la contredire. </a:t>
            </a:r>
            <a:br>
              <a:rPr lang="fr-FR" dirty="0" smtClean="0"/>
            </a:br>
            <a:r>
              <a:rPr lang="fr-FR" dirty="0" smtClean="0"/>
              <a:t>La </a:t>
            </a:r>
            <a:r>
              <a:rPr lang="fr-FR" dirty="0" err="1" smtClean="0"/>
              <a:t>Guemara</a:t>
            </a:r>
            <a:r>
              <a:rPr lang="fr-FR" dirty="0" smtClean="0"/>
              <a:t> a été finie au V </a:t>
            </a:r>
            <a:r>
              <a:rPr lang="fr-FR" dirty="0" err="1" smtClean="0"/>
              <a:t>ième</a:t>
            </a:r>
            <a:r>
              <a:rPr lang="fr-FR" dirty="0" smtClean="0"/>
              <a:t> siècle mais elle s’est continuée jusqu’à nos jours </a:t>
            </a:r>
            <a:br>
              <a:rPr lang="fr-FR" dirty="0" smtClean="0"/>
            </a:br>
            <a:r>
              <a:rPr lang="fr-FR" dirty="0" smtClean="0"/>
              <a:t/>
            </a:r>
            <a:br>
              <a:rPr lang="fr-FR" dirty="0" smtClean="0"/>
            </a:br>
            <a:endParaRPr lang="fr-FR" dirty="0"/>
          </a:p>
        </p:txBody>
      </p:sp>
      <p:sp>
        <p:nvSpPr>
          <p:cNvPr id="5" name="Espace réservé de la date 4"/>
          <p:cNvSpPr>
            <a:spLocks noGrp="1"/>
          </p:cNvSpPr>
          <p:nvPr>
            <p:ph type="dt" sz="half" idx="10"/>
          </p:nvPr>
        </p:nvSpPr>
        <p:spPr/>
        <p:txBody>
          <a:bodyPr/>
          <a:lstStyle/>
          <a:p>
            <a:fld id="{CDC6A51B-297A-4ABE-9505-35A2B77EFB3F}"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12</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417912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53487"/>
            <a:ext cx="8596668" cy="1320800"/>
          </a:xfrm>
        </p:spPr>
        <p:txBody>
          <a:bodyPr/>
          <a:lstStyle/>
          <a:p>
            <a:r>
              <a:rPr lang="fr-FR" dirty="0" smtClean="0"/>
              <a:t>Rabbi Shimon Bar </a:t>
            </a:r>
            <a:r>
              <a:rPr lang="fr-FR" dirty="0" err="1" smtClean="0"/>
              <a:t>Yohaï</a:t>
            </a:r>
            <a:endParaRPr lang="fr-FR" dirty="0"/>
          </a:p>
        </p:txBody>
      </p:sp>
      <p:sp>
        <p:nvSpPr>
          <p:cNvPr id="3" name="Espace réservé du contenu 2"/>
          <p:cNvSpPr>
            <a:spLocks noGrp="1"/>
          </p:cNvSpPr>
          <p:nvPr>
            <p:ph idx="1"/>
          </p:nvPr>
        </p:nvSpPr>
        <p:spPr>
          <a:xfrm>
            <a:off x="677334" y="1078974"/>
            <a:ext cx="5634976" cy="1797993"/>
          </a:xfrm>
        </p:spPr>
        <p:txBody>
          <a:bodyPr>
            <a:normAutofit fontScale="92500" lnSpcReduction="20000"/>
          </a:bodyPr>
          <a:lstStyle/>
          <a:p>
            <a:r>
              <a:rPr lang="fr-FR" dirty="0" smtClean="0"/>
              <a:t>Elève de </a:t>
            </a:r>
            <a:r>
              <a:rPr lang="fr-FR" b="1" dirty="0" smtClean="0">
                <a:solidFill>
                  <a:srgbClr val="92D050"/>
                </a:solidFill>
              </a:rPr>
              <a:t>Rabi </a:t>
            </a:r>
            <a:r>
              <a:rPr lang="fr-FR" b="1" dirty="0" err="1" smtClean="0">
                <a:solidFill>
                  <a:srgbClr val="92D050"/>
                </a:solidFill>
              </a:rPr>
              <a:t>Akiba</a:t>
            </a:r>
            <a:r>
              <a:rPr lang="fr-FR" b="1" dirty="0" smtClean="0">
                <a:solidFill>
                  <a:srgbClr val="92D050"/>
                </a:solidFill>
              </a:rPr>
              <a:t> </a:t>
            </a:r>
            <a:r>
              <a:rPr lang="fr-FR" dirty="0" smtClean="0"/>
              <a:t>qui fut persécuté et assassiné par l’empereur </a:t>
            </a:r>
            <a:r>
              <a:rPr lang="fr-FR" b="1" dirty="0" smtClean="0">
                <a:solidFill>
                  <a:srgbClr val="92D050"/>
                </a:solidFill>
              </a:rPr>
              <a:t>Hadrien</a:t>
            </a:r>
            <a:r>
              <a:rPr lang="fr-FR" dirty="0" smtClean="0">
                <a:solidFill>
                  <a:srgbClr val="92D050"/>
                </a:solidFill>
              </a:rPr>
              <a:t> </a:t>
            </a:r>
          </a:p>
          <a:p>
            <a:r>
              <a:rPr lang="fr-FR" dirty="0" smtClean="0">
                <a:solidFill>
                  <a:schemeClr val="tx1"/>
                </a:solidFill>
              </a:rPr>
              <a:t>Lors d’un congrès rabbinique à </a:t>
            </a:r>
            <a:r>
              <a:rPr lang="fr-FR" dirty="0" err="1" smtClean="0">
                <a:solidFill>
                  <a:schemeClr val="tx1"/>
                </a:solidFill>
              </a:rPr>
              <a:t>Oucha</a:t>
            </a:r>
            <a:r>
              <a:rPr lang="fr-FR" dirty="0" smtClean="0">
                <a:solidFill>
                  <a:schemeClr val="tx1"/>
                </a:solidFill>
              </a:rPr>
              <a:t>, il critiqua Rome et fut condamné à mort. Selon la légende, il s’enfuit avec son fils </a:t>
            </a:r>
            <a:r>
              <a:rPr lang="fr-FR" dirty="0" err="1" smtClean="0">
                <a:solidFill>
                  <a:schemeClr val="tx1"/>
                </a:solidFill>
              </a:rPr>
              <a:t>Elazar</a:t>
            </a:r>
            <a:r>
              <a:rPr lang="fr-FR" dirty="0" smtClean="0">
                <a:solidFill>
                  <a:schemeClr val="tx1"/>
                </a:solidFill>
              </a:rPr>
              <a:t> et pendant 12 ans vécu dans une grotte, où il vécu grâce à un caroubier et à une source</a:t>
            </a:r>
            <a:endParaRPr lang="fr-FR"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989" y="235748"/>
            <a:ext cx="5534025" cy="3733800"/>
          </a:xfrm>
          <a:prstGeom prst="rect">
            <a:avLst/>
          </a:prstGeom>
        </p:spPr>
      </p:pic>
      <p:sp>
        <p:nvSpPr>
          <p:cNvPr id="5" name="Rectangle 4"/>
          <p:cNvSpPr/>
          <p:nvPr/>
        </p:nvSpPr>
        <p:spPr>
          <a:xfrm>
            <a:off x="3385747" y="2733900"/>
            <a:ext cx="3179841" cy="2308324"/>
          </a:xfrm>
          <a:prstGeom prst="rect">
            <a:avLst/>
          </a:prstGeom>
        </p:spPr>
        <p:txBody>
          <a:bodyPr wrap="square">
            <a:spAutoFit/>
          </a:bodyPr>
          <a:lstStyle/>
          <a:p>
            <a:r>
              <a:rPr lang="fr-FR" dirty="0"/>
              <a:t>, ils passèrent leur temps à étudier et devinrent les hommes les plus sages et les plus saints de leur temps.  </a:t>
            </a:r>
          </a:p>
          <a:p>
            <a:r>
              <a:rPr lang="fr-FR" dirty="0" smtClean="0"/>
              <a:t>Grand </a:t>
            </a:r>
            <a:r>
              <a:rPr lang="fr-FR" dirty="0"/>
              <a:t>mystique, on lui attribue </a:t>
            </a:r>
            <a:r>
              <a:rPr lang="fr-FR" dirty="0" smtClean="0"/>
              <a:t>avec Rabbi </a:t>
            </a:r>
            <a:r>
              <a:rPr lang="fr-FR" dirty="0" err="1" smtClean="0"/>
              <a:t>Akiba</a:t>
            </a:r>
            <a:r>
              <a:rPr lang="fr-FR" dirty="0" smtClean="0"/>
              <a:t>, les premières réflexions qui ont aboutit à la Kabbale. </a:t>
            </a:r>
            <a:endParaRPr lang="fr-FR" dirty="0"/>
          </a:p>
        </p:txBody>
      </p:sp>
      <p:sp>
        <p:nvSpPr>
          <p:cNvPr id="6" name="ZoneTexte 5"/>
          <p:cNvSpPr txBox="1"/>
          <p:nvPr/>
        </p:nvSpPr>
        <p:spPr>
          <a:xfrm>
            <a:off x="6506989" y="3967656"/>
            <a:ext cx="5191024" cy="1015663"/>
          </a:xfrm>
          <a:prstGeom prst="rect">
            <a:avLst/>
          </a:prstGeom>
          <a:noFill/>
        </p:spPr>
        <p:txBody>
          <a:bodyPr wrap="square" rtlCol="0">
            <a:spAutoFit/>
          </a:bodyPr>
          <a:lstStyle/>
          <a:p>
            <a:r>
              <a:rPr lang="fr-FR" dirty="0" smtClean="0"/>
              <a:t> </a:t>
            </a:r>
            <a:r>
              <a:rPr lang="fr-FR" sz="1400" i="1" dirty="0" err="1" smtClean="0"/>
              <a:t>Zeraïm</a:t>
            </a:r>
            <a:r>
              <a:rPr lang="fr-FR" sz="1400" i="1" dirty="0" smtClean="0"/>
              <a:t>  </a:t>
            </a:r>
            <a:r>
              <a:rPr lang="fr-FR" sz="1400" i="1" dirty="0" err="1" smtClean="0"/>
              <a:t>Berakhot</a:t>
            </a:r>
            <a:r>
              <a:rPr lang="fr-FR" sz="1400" i="1" dirty="0" smtClean="0"/>
              <a:t> 43b  « Et comme on la faisait sortir, elle dit à son beau père, C’est à l’homme à qui ces choses appartiennent que je suis enceinte. .. Juda reconnu, elle est plus juste que moi »</a:t>
            </a:r>
            <a:endParaRPr lang="fr-FR" sz="1400" i="1" dirty="0">
              <a:solidFill>
                <a:srgbClr val="00B0F0"/>
              </a:solidFill>
            </a:endParaRPr>
          </a:p>
        </p:txBody>
      </p:sp>
      <p:sp>
        <p:nvSpPr>
          <p:cNvPr id="7" name="Espace réservé de la date 6"/>
          <p:cNvSpPr>
            <a:spLocks noGrp="1"/>
          </p:cNvSpPr>
          <p:nvPr>
            <p:ph type="dt" sz="half" idx="10"/>
          </p:nvPr>
        </p:nvSpPr>
        <p:spPr/>
        <p:txBody>
          <a:bodyPr/>
          <a:lstStyle/>
          <a:p>
            <a:fld id="{1AE4118C-928B-4138-9130-234DCD7B287B}" type="datetime1">
              <a:rPr lang="fr-FR" smtClean="0"/>
              <a:t>04/12/2022</a:t>
            </a:fld>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13</a:t>
            </a:fld>
            <a:endParaRPr lang="en-US" dirty="0"/>
          </a:p>
        </p:txBody>
      </p:sp>
      <p:sp>
        <p:nvSpPr>
          <p:cNvPr id="10" name="Espace réservé du pied de page 9"/>
          <p:cNvSpPr>
            <a:spLocks noGrp="1"/>
          </p:cNvSpPr>
          <p:nvPr>
            <p:ph type="ftr" sz="quarter" idx="11"/>
          </p:nvPr>
        </p:nvSpPr>
        <p:spPr/>
        <p:txBody>
          <a:bodyPr/>
          <a:lstStyle/>
          <a:p>
            <a:r>
              <a:rPr lang="it-IT" dirty="0" smtClean="0"/>
              <a:t>Le Talmud     michel@mivy.fr    06 82 43 10 94 </a:t>
            </a:r>
            <a:endParaRPr lang="en-US" dirty="0"/>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989" y="233856"/>
            <a:ext cx="5534025" cy="3733800"/>
          </a:xfrm>
          <a:prstGeom prst="rect">
            <a:avLst/>
          </a:prstGeom>
        </p:spPr>
      </p:pic>
      <p:pic>
        <p:nvPicPr>
          <p:cNvPr id="12" name="Picture 2" descr="Baomer De Vacances De Lag Lag Baomer Enfants Hassidim Juifs Religieux Grand  Feu De Joie 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47" y="3201970"/>
            <a:ext cx="2879513" cy="287951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494822" y="5042224"/>
            <a:ext cx="5899901"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solidFill>
                  <a:srgbClr val="92D050"/>
                </a:solidFill>
              </a:rPr>
              <a:t>La Kabbale</a:t>
            </a:r>
            <a:r>
              <a:rPr lang="fr-FR" dirty="0" smtClean="0"/>
              <a:t>, est réception et non transmission (</a:t>
            </a:r>
            <a:r>
              <a:rPr lang="fr-FR" dirty="0" err="1" smtClean="0"/>
              <a:t>cf</a:t>
            </a:r>
            <a:r>
              <a:rPr lang="fr-FR" dirty="0" smtClean="0"/>
              <a:t> diapo2) . La tradition la fait remonter aux Tannaïm, mais elle ne s’est diffusée qu’après le </a:t>
            </a:r>
            <a:r>
              <a:rPr lang="fr-FR" dirty="0" err="1" smtClean="0"/>
              <a:t>XIIeme</a:t>
            </a:r>
            <a:r>
              <a:rPr lang="fr-FR" dirty="0" smtClean="0"/>
              <a:t> siècle en Castille et en Catalogne</a:t>
            </a:r>
            <a:endParaRPr lang="fr-FR" dirty="0"/>
          </a:p>
        </p:txBody>
      </p:sp>
    </p:spTree>
    <p:extLst>
      <p:ext uri="{BB962C8B-B14F-4D97-AF65-F5344CB8AC3E}">
        <p14:creationId xmlns:p14="http://schemas.microsoft.com/office/powerpoint/2010/main" val="3264544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102" y="605798"/>
            <a:ext cx="8596668" cy="1320800"/>
          </a:xfrm>
        </p:spPr>
        <p:txBody>
          <a:bodyPr/>
          <a:lstStyle/>
          <a:p>
            <a:r>
              <a:rPr lang="fr-FR" dirty="0" smtClean="0"/>
              <a:t>Les lois ‘</a:t>
            </a:r>
            <a:r>
              <a:rPr lang="fr-FR" dirty="0" err="1" smtClean="0"/>
              <a:t>Hallaka</a:t>
            </a:r>
            <a:r>
              <a:rPr lang="fr-FR" dirty="0" smtClean="0"/>
              <a:t> (Cheminement) sont parfois le résultat de longue discussions </a:t>
            </a:r>
            <a:endParaRPr lang="fr-FR" dirty="0"/>
          </a:p>
        </p:txBody>
      </p:sp>
      <p:sp>
        <p:nvSpPr>
          <p:cNvPr id="3" name="Espace réservé du contenu 2"/>
          <p:cNvSpPr>
            <a:spLocks noGrp="1"/>
          </p:cNvSpPr>
          <p:nvPr>
            <p:ph idx="1"/>
          </p:nvPr>
        </p:nvSpPr>
        <p:spPr>
          <a:xfrm>
            <a:off x="677334" y="2160589"/>
            <a:ext cx="4525287" cy="3880773"/>
          </a:xfrm>
        </p:spPr>
        <p:txBody>
          <a:bodyPr/>
          <a:lstStyle/>
          <a:p>
            <a:r>
              <a:rPr lang="fr-FR" dirty="0" smtClean="0"/>
              <a:t>La torah n’est pas au ciel   </a:t>
            </a:r>
            <a:br>
              <a:rPr lang="fr-FR" dirty="0" smtClean="0"/>
            </a:br>
            <a:r>
              <a:rPr lang="fr-FR" dirty="0" smtClean="0"/>
              <a:t>La discussion sur un point de détail enflamme les esprit, et même D </a:t>
            </a:r>
            <a:r>
              <a:rPr lang="fr-FR" dirty="0" err="1" smtClean="0"/>
              <a:t>ieu</a:t>
            </a:r>
            <a:r>
              <a:rPr lang="fr-FR" dirty="0" smtClean="0"/>
              <a:t> n’y peut rien. Il a donné la torah aux hommes.</a:t>
            </a:r>
            <a:endParaRPr lang="fr-FR" dirty="0"/>
          </a:p>
          <a:p>
            <a:r>
              <a:rPr lang="fr-FR" dirty="0" smtClean="0"/>
              <a:t>Rabbi </a:t>
            </a:r>
            <a:r>
              <a:rPr lang="fr-FR" dirty="0" err="1" smtClean="0"/>
              <a:t>Yoh’anan</a:t>
            </a:r>
            <a:r>
              <a:rPr lang="fr-FR" dirty="0" smtClean="0"/>
              <a:t> bar </a:t>
            </a:r>
            <a:r>
              <a:rPr lang="fr-FR" dirty="0" err="1"/>
              <a:t>N</a:t>
            </a:r>
            <a:r>
              <a:rPr lang="fr-FR" dirty="0" err="1" smtClean="0"/>
              <a:t>apaha</a:t>
            </a:r>
            <a:r>
              <a:rPr lang="fr-FR" dirty="0" smtClean="0"/>
              <a:t>  montre qu’un maître apprend de ses disciples, et ne peut s’en passer. Aucune dispute ne mérite un fâcherie. </a:t>
            </a:r>
          </a:p>
          <a:p>
            <a:endParaRPr lang="fr-FR" dirty="0"/>
          </a:p>
          <a:p>
            <a:endParaRPr lang="fr-FR" dirty="0"/>
          </a:p>
        </p:txBody>
      </p:sp>
      <p:pic>
        <p:nvPicPr>
          <p:cNvPr id="4" name="Image 3"/>
          <p:cNvPicPr>
            <a:picLocks noChangeAspect="1"/>
          </p:cNvPicPr>
          <p:nvPr/>
        </p:nvPicPr>
        <p:blipFill>
          <a:blip r:embed="rId2"/>
          <a:stretch>
            <a:fillRect/>
          </a:stretch>
        </p:blipFill>
        <p:spPr>
          <a:xfrm>
            <a:off x="6126217" y="2160589"/>
            <a:ext cx="5508734" cy="3646782"/>
          </a:xfrm>
          <a:prstGeom prst="rect">
            <a:avLst/>
          </a:prstGeom>
        </p:spPr>
      </p:pic>
      <p:sp>
        <p:nvSpPr>
          <p:cNvPr id="5" name="Espace réservé de la date 4"/>
          <p:cNvSpPr>
            <a:spLocks noGrp="1"/>
          </p:cNvSpPr>
          <p:nvPr>
            <p:ph type="dt" sz="half" idx="10"/>
          </p:nvPr>
        </p:nvSpPr>
        <p:spPr/>
        <p:txBody>
          <a:bodyPr/>
          <a:lstStyle/>
          <a:p>
            <a:fld id="{6780AF08-2619-49AE-809C-8743B9412AAC}"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14</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144632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3458" y="502241"/>
            <a:ext cx="8596668" cy="1320800"/>
          </a:xfrm>
        </p:spPr>
        <p:txBody>
          <a:bodyPr/>
          <a:lstStyle/>
          <a:p>
            <a:r>
              <a:rPr lang="fr-FR" dirty="0" smtClean="0"/>
              <a:t>Exemple d’une page du Talmud</a:t>
            </a:r>
            <a:endParaRPr lang="fr-FR" dirty="0"/>
          </a:p>
        </p:txBody>
      </p:sp>
      <p:pic>
        <p:nvPicPr>
          <p:cNvPr id="4" name="Espace réservé du contenu 3"/>
          <p:cNvPicPr>
            <a:picLocks noGrp="1" noChangeAspect="1"/>
          </p:cNvPicPr>
          <p:nvPr>
            <p:ph idx="1"/>
          </p:nvPr>
        </p:nvPicPr>
        <p:blipFill>
          <a:blip r:embed="rId2"/>
          <a:stretch>
            <a:fillRect/>
          </a:stretch>
        </p:blipFill>
        <p:spPr>
          <a:xfrm>
            <a:off x="3362939" y="2160588"/>
            <a:ext cx="3036498" cy="3881437"/>
          </a:xfrm>
          <a:prstGeom prst="rect">
            <a:avLst/>
          </a:prstGeom>
        </p:spPr>
      </p:pic>
      <p:pic>
        <p:nvPicPr>
          <p:cNvPr id="5" name="Image 4"/>
          <p:cNvPicPr>
            <a:picLocks noChangeAspect="1"/>
          </p:cNvPicPr>
          <p:nvPr/>
        </p:nvPicPr>
        <p:blipFill>
          <a:blip r:embed="rId3"/>
          <a:stretch>
            <a:fillRect/>
          </a:stretch>
        </p:blipFill>
        <p:spPr>
          <a:xfrm>
            <a:off x="7741107" y="1241492"/>
            <a:ext cx="1786283" cy="1377815"/>
          </a:xfrm>
          <a:prstGeom prst="rect">
            <a:avLst/>
          </a:prstGeom>
        </p:spPr>
      </p:pic>
      <p:sp>
        <p:nvSpPr>
          <p:cNvPr id="6" name="ZoneTexte 5"/>
          <p:cNvSpPr txBox="1"/>
          <p:nvPr/>
        </p:nvSpPr>
        <p:spPr>
          <a:xfrm>
            <a:off x="7346731" y="2995448"/>
            <a:ext cx="3310759" cy="646331"/>
          </a:xfrm>
          <a:prstGeom prst="rect">
            <a:avLst/>
          </a:prstGeom>
          <a:noFill/>
        </p:spPr>
        <p:txBody>
          <a:bodyPr wrap="square" rtlCol="0">
            <a:spAutoFit/>
          </a:bodyPr>
          <a:lstStyle/>
          <a:p>
            <a:r>
              <a:rPr lang="fr-FR" dirty="0" smtClean="0"/>
              <a:t>Commentaires de Rachi </a:t>
            </a:r>
            <a:br>
              <a:rPr lang="fr-FR" dirty="0" smtClean="0"/>
            </a:br>
            <a:r>
              <a:rPr lang="fr-FR" dirty="0" smtClean="0"/>
              <a:t>né à Troyes en 1040</a:t>
            </a:r>
            <a:endParaRPr lang="fr-FR" dirty="0"/>
          </a:p>
        </p:txBody>
      </p:sp>
      <p:sp>
        <p:nvSpPr>
          <p:cNvPr id="7" name="ZoneTexte 6"/>
          <p:cNvSpPr txBox="1"/>
          <p:nvPr/>
        </p:nvSpPr>
        <p:spPr>
          <a:xfrm>
            <a:off x="7646276" y="3979326"/>
            <a:ext cx="3011214" cy="738664"/>
          </a:xfrm>
          <a:prstGeom prst="rect">
            <a:avLst/>
          </a:prstGeom>
          <a:noFill/>
        </p:spPr>
        <p:txBody>
          <a:bodyPr wrap="square" rtlCol="0">
            <a:spAutoFit/>
          </a:bodyPr>
          <a:lstStyle/>
          <a:p>
            <a:r>
              <a:rPr lang="fr-FR" dirty="0" err="1" smtClean="0"/>
              <a:t>Tossafots</a:t>
            </a:r>
            <a:r>
              <a:rPr lang="fr-FR" dirty="0" smtClean="0"/>
              <a:t> </a:t>
            </a:r>
            <a:r>
              <a:rPr lang="fr-FR" sz="1200" dirty="0" smtClean="0"/>
              <a:t>Ajout de commentaires entre le XI et le XIV </a:t>
            </a:r>
            <a:r>
              <a:rPr lang="fr-FR" sz="1200" dirty="0" err="1" smtClean="0"/>
              <a:t>ieme</a:t>
            </a:r>
            <a:r>
              <a:rPr lang="fr-FR" sz="1200" dirty="0" smtClean="0"/>
              <a:t> siècle d’Allemagne ou de France </a:t>
            </a:r>
            <a:endParaRPr lang="fr-FR" sz="1200" dirty="0"/>
          </a:p>
        </p:txBody>
      </p:sp>
      <p:cxnSp>
        <p:nvCxnSpPr>
          <p:cNvPr id="8" name="Connecteur droit avec flèche 7"/>
          <p:cNvCxnSpPr/>
          <p:nvPr/>
        </p:nvCxnSpPr>
        <p:spPr>
          <a:xfrm flipH="1">
            <a:off x="6494268" y="2160588"/>
            <a:ext cx="1152008" cy="582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7" idx="1"/>
          </p:cNvCxnSpPr>
          <p:nvPr/>
        </p:nvCxnSpPr>
        <p:spPr>
          <a:xfrm flipH="1" flipV="1">
            <a:off x="6494268" y="4017920"/>
            <a:ext cx="1152008" cy="330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7070272" y="5628290"/>
            <a:ext cx="2972362" cy="369332"/>
          </a:xfrm>
          <a:prstGeom prst="rect">
            <a:avLst/>
          </a:prstGeom>
          <a:noFill/>
        </p:spPr>
        <p:txBody>
          <a:bodyPr wrap="square" rtlCol="0">
            <a:spAutoFit/>
          </a:bodyPr>
          <a:lstStyle/>
          <a:p>
            <a:r>
              <a:rPr lang="fr-FR" dirty="0" smtClean="0"/>
              <a:t>Autres commentaires</a:t>
            </a:r>
            <a:endParaRPr lang="fr-FR" dirty="0"/>
          </a:p>
        </p:txBody>
      </p:sp>
      <p:sp>
        <p:nvSpPr>
          <p:cNvPr id="12" name="ZoneTexte 11"/>
          <p:cNvSpPr txBox="1"/>
          <p:nvPr/>
        </p:nvSpPr>
        <p:spPr>
          <a:xfrm>
            <a:off x="1799592" y="1675787"/>
            <a:ext cx="2207756" cy="369332"/>
          </a:xfrm>
          <a:prstGeom prst="rect">
            <a:avLst/>
          </a:prstGeom>
          <a:noFill/>
        </p:spPr>
        <p:txBody>
          <a:bodyPr wrap="square" rtlCol="0">
            <a:spAutoFit/>
          </a:bodyPr>
          <a:lstStyle/>
          <a:p>
            <a:r>
              <a:rPr lang="fr-FR" dirty="0" smtClean="0"/>
              <a:t>Michna</a:t>
            </a:r>
            <a:endParaRPr lang="fr-FR" dirty="0"/>
          </a:p>
        </p:txBody>
      </p:sp>
      <p:sp>
        <p:nvSpPr>
          <p:cNvPr id="13" name="ZoneTexte 12"/>
          <p:cNvSpPr txBox="1"/>
          <p:nvPr/>
        </p:nvSpPr>
        <p:spPr>
          <a:xfrm>
            <a:off x="1886130" y="2995448"/>
            <a:ext cx="2207756" cy="369332"/>
          </a:xfrm>
          <a:prstGeom prst="rect">
            <a:avLst/>
          </a:prstGeom>
          <a:noFill/>
        </p:spPr>
        <p:txBody>
          <a:bodyPr wrap="square" rtlCol="0">
            <a:spAutoFit/>
          </a:bodyPr>
          <a:lstStyle/>
          <a:p>
            <a:r>
              <a:rPr lang="fr-FR" dirty="0" err="1" smtClean="0"/>
              <a:t>Guemara</a:t>
            </a:r>
            <a:r>
              <a:rPr lang="fr-FR" dirty="0" smtClean="0"/>
              <a:t> </a:t>
            </a:r>
            <a:endParaRPr lang="fr-FR" dirty="0"/>
          </a:p>
        </p:txBody>
      </p:sp>
      <p:sp>
        <p:nvSpPr>
          <p:cNvPr id="14" name="ZoneTexte 13"/>
          <p:cNvSpPr txBox="1"/>
          <p:nvPr/>
        </p:nvSpPr>
        <p:spPr>
          <a:xfrm>
            <a:off x="331076" y="3979326"/>
            <a:ext cx="2937032" cy="2031325"/>
          </a:xfrm>
          <a:prstGeom prst="rect">
            <a:avLst/>
          </a:prstGeom>
          <a:noFill/>
        </p:spPr>
        <p:txBody>
          <a:bodyPr wrap="square" rtlCol="0">
            <a:spAutoFit/>
          </a:bodyPr>
          <a:lstStyle/>
          <a:p>
            <a:r>
              <a:rPr lang="fr-FR" dirty="0" smtClean="0"/>
              <a:t>Les ouvrages contemporains ont des commentaires allant du V </a:t>
            </a:r>
            <a:r>
              <a:rPr lang="fr-FR" dirty="0" err="1" smtClean="0"/>
              <a:t>ième</a:t>
            </a:r>
            <a:r>
              <a:rPr lang="fr-FR" dirty="0" smtClean="0"/>
              <a:t> au XXI </a:t>
            </a:r>
            <a:r>
              <a:rPr lang="fr-FR" dirty="0" err="1" smtClean="0"/>
              <a:t>ième</a:t>
            </a:r>
            <a:r>
              <a:rPr lang="fr-FR" dirty="0" smtClean="0"/>
              <a:t> siècle</a:t>
            </a:r>
          </a:p>
          <a:p>
            <a:r>
              <a:rPr lang="fr-FR" dirty="0" smtClean="0"/>
              <a:t>Tous les ouvrages ont le même nombre de page; </a:t>
            </a:r>
            <a:br>
              <a:rPr lang="fr-FR" dirty="0" smtClean="0"/>
            </a:br>
            <a:r>
              <a:rPr lang="fr-FR" dirty="0" smtClean="0"/>
              <a:t>On dit voir </a:t>
            </a:r>
            <a:r>
              <a:rPr lang="fr-FR" dirty="0" err="1" smtClean="0"/>
              <a:t>Berakhot</a:t>
            </a:r>
            <a:r>
              <a:rPr lang="fr-FR" dirty="0" smtClean="0"/>
              <a:t> 25a</a:t>
            </a:r>
            <a:endParaRPr lang="fr-FR" dirty="0"/>
          </a:p>
        </p:txBody>
      </p:sp>
      <p:cxnSp>
        <p:nvCxnSpPr>
          <p:cNvPr id="16" name="Connecteur droit avec flèche 15"/>
          <p:cNvCxnSpPr/>
          <p:nvPr/>
        </p:nvCxnSpPr>
        <p:spPr>
          <a:xfrm>
            <a:off x="2415645" y="2619307"/>
            <a:ext cx="2303910" cy="56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2415645" y="3462282"/>
            <a:ext cx="2156355" cy="639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04497" y="2160588"/>
            <a:ext cx="2112579" cy="646331"/>
          </a:xfrm>
          <a:prstGeom prst="rect">
            <a:avLst/>
          </a:prstGeom>
          <a:noFill/>
        </p:spPr>
        <p:txBody>
          <a:bodyPr wrap="square" rtlCol="0">
            <a:spAutoFit/>
          </a:bodyPr>
          <a:lstStyle/>
          <a:p>
            <a:r>
              <a:rPr lang="fr-FR" dirty="0" smtClean="0"/>
              <a:t>Conclusions sur la loi orale </a:t>
            </a:r>
            <a:endParaRPr lang="fr-FR" dirty="0"/>
          </a:p>
        </p:txBody>
      </p:sp>
      <p:sp>
        <p:nvSpPr>
          <p:cNvPr id="20" name="ZoneTexte 19"/>
          <p:cNvSpPr txBox="1"/>
          <p:nvPr/>
        </p:nvSpPr>
        <p:spPr>
          <a:xfrm>
            <a:off x="356193" y="3136532"/>
            <a:ext cx="1529937" cy="646331"/>
          </a:xfrm>
          <a:prstGeom prst="rect">
            <a:avLst/>
          </a:prstGeom>
          <a:noFill/>
        </p:spPr>
        <p:txBody>
          <a:bodyPr wrap="square" rtlCol="0">
            <a:spAutoFit/>
          </a:bodyPr>
          <a:lstStyle/>
          <a:p>
            <a:r>
              <a:rPr lang="fr-FR" dirty="0" smtClean="0"/>
              <a:t>Explications en araméen</a:t>
            </a:r>
            <a:endParaRPr lang="fr-FR" dirty="0"/>
          </a:p>
        </p:txBody>
      </p:sp>
      <p:sp>
        <p:nvSpPr>
          <p:cNvPr id="3" name="Espace réservé de la date 2"/>
          <p:cNvSpPr>
            <a:spLocks noGrp="1"/>
          </p:cNvSpPr>
          <p:nvPr>
            <p:ph type="dt" sz="half" idx="10"/>
          </p:nvPr>
        </p:nvSpPr>
        <p:spPr/>
        <p:txBody>
          <a:bodyPr/>
          <a:lstStyle/>
          <a:p>
            <a:fld id="{0937AF17-0288-4186-B50D-71BFA13275DF}" type="datetime1">
              <a:rPr lang="fr-FR" smtClean="0"/>
              <a:t>04/12/2022</a:t>
            </a:fld>
            <a:endParaRPr lang="en-US" dirty="0"/>
          </a:p>
        </p:txBody>
      </p:sp>
      <p:sp>
        <p:nvSpPr>
          <p:cNvPr id="15" name="Espace réservé du numéro de diapositive 14"/>
          <p:cNvSpPr>
            <a:spLocks noGrp="1"/>
          </p:cNvSpPr>
          <p:nvPr>
            <p:ph type="sldNum" sz="quarter" idx="12"/>
          </p:nvPr>
        </p:nvSpPr>
        <p:spPr/>
        <p:txBody>
          <a:bodyPr/>
          <a:lstStyle/>
          <a:p>
            <a:fld id="{D57F1E4F-1CFF-5643-939E-217C01CDF565}" type="slidenum">
              <a:rPr lang="en-US" smtClean="0"/>
              <a:pPr/>
              <a:t>15</a:t>
            </a:fld>
            <a:endParaRPr lang="en-US" dirty="0"/>
          </a:p>
        </p:txBody>
      </p:sp>
      <p:sp>
        <p:nvSpPr>
          <p:cNvPr id="17" name="Espace réservé du pied de page 1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320197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586018" cy="1320800"/>
          </a:xfrm>
        </p:spPr>
        <p:txBody>
          <a:bodyPr>
            <a:noAutofit/>
          </a:bodyPr>
          <a:lstStyle/>
          <a:p>
            <a:r>
              <a:rPr lang="fr-FR" sz="4400" dirty="0" smtClean="0"/>
              <a:t>Saint Matthieu connaissait le Talmud </a:t>
            </a:r>
            <a:endParaRPr lang="fr-FR" sz="4400" dirty="0"/>
          </a:p>
        </p:txBody>
      </p:sp>
      <p:sp>
        <p:nvSpPr>
          <p:cNvPr id="3" name="Espace réservé du contenu 2"/>
          <p:cNvSpPr>
            <a:spLocks noGrp="1"/>
          </p:cNvSpPr>
          <p:nvPr>
            <p:ph idx="1"/>
          </p:nvPr>
        </p:nvSpPr>
        <p:spPr>
          <a:xfrm>
            <a:off x="834989" y="1608083"/>
            <a:ext cx="9270708" cy="4966138"/>
          </a:xfrm>
        </p:spPr>
        <p:txBody>
          <a:bodyPr>
            <a:normAutofit/>
          </a:bodyPr>
          <a:lstStyle/>
          <a:p>
            <a:r>
              <a:rPr lang="fr-FR" sz="1400" i="1" dirty="0" err="1" smtClean="0"/>
              <a:t>Kodashim</a:t>
            </a:r>
            <a:r>
              <a:rPr lang="fr-FR" sz="1400" i="1" dirty="0" smtClean="0"/>
              <a:t>-&gt;</a:t>
            </a:r>
            <a:r>
              <a:rPr lang="fr-FR" sz="1400" i="1" dirty="0" err="1" smtClean="0"/>
              <a:t>Arah’in</a:t>
            </a:r>
            <a:r>
              <a:rPr lang="fr-FR" sz="1400" i="1" dirty="0" smtClean="0"/>
              <a:t> 16b</a:t>
            </a:r>
            <a:r>
              <a:rPr lang="fr-FR" dirty="0" smtClean="0"/>
              <a:t/>
            </a:r>
            <a:br>
              <a:rPr lang="fr-FR" dirty="0" smtClean="0"/>
            </a:br>
            <a:r>
              <a:rPr lang="fr-FR" dirty="0" smtClean="0"/>
              <a:t>« Une </a:t>
            </a:r>
            <a:r>
              <a:rPr lang="fr-FR" dirty="0" err="1" smtClean="0"/>
              <a:t>baraïta</a:t>
            </a:r>
            <a:r>
              <a:rPr lang="fr-FR" dirty="0" smtClean="0"/>
              <a:t> rapporte que Rabbi </a:t>
            </a:r>
            <a:r>
              <a:rPr lang="fr-FR" dirty="0" err="1" smtClean="0"/>
              <a:t>Tarphoun</a:t>
            </a:r>
            <a:r>
              <a:rPr lang="fr-FR" dirty="0" smtClean="0"/>
              <a:t> a dit : Je me demande s’il existe à notre époque des gens qui peuvent blâmer les autres; si quelqu’un dit à son prochain : « Ôte la brindille que tu as entre les dents », il s’entendra répondre, « Et toi, ôte la poutre que tu as dans l’œil </a:t>
            </a:r>
            <a:r>
              <a:rPr lang="fr-FR" dirty="0"/>
              <a:t>»   (</a:t>
            </a:r>
            <a:r>
              <a:rPr lang="fr-FR" sz="1500" i="1" dirty="0"/>
              <a:t>La parabole de la paille et de la poutre est une parole prononcée par Jésus-Christ, dans son sermon sur la </a:t>
            </a:r>
            <a:r>
              <a:rPr lang="fr-FR" sz="1500" i="1" dirty="0" smtClean="0"/>
              <a:t>montagne </a:t>
            </a:r>
            <a:r>
              <a:rPr lang="fr-FR" sz="1500" i="1" dirty="0"/>
              <a:t>telle que le rapporte l'Évangile selon Matthieu</a:t>
            </a:r>
            <a:r>
              <a:rPr lang="fr-FR" dirty="0"/>
              <a:t> </a:t>
            </a:r>
            <a:r>
              <a:rPr lang="fr-FR" dirty="0" smtClean="0"/>
              <a:t>)</a:t>
            </a:r>
          </a:p>
          <a:p>
            <a:r>
              <a:rPr lang="fr-FR" dirty="0" smtClean="0"/>
              <a:t> Rabbi Eléazar ben </a:t>
            </a:r>
            <a:r>
              <a:rPr lang="fr-FR" dirty="0" err="1" smtClean="0"/>
              <a:t>Azaria</a:t>
            </a:r>
            <a:r>
              <a:rPr lang="fr-FR" dirty="0" smtClean="0"/>
              <a:t> a dit : Je me demande s’il existe des gens à notre époque qui supportent d’être blâmés.</a:t>
            </a:r>
          </a:p>
          <a:p>
            <a:r>
              <a:rPr lang="fr-FR" dirty="0" smtClean="0"/>
              <a:t>Rabbi </a:t>
            </a:r>
            <a:r>
              <a:rPr lang="fr-FR" dirty="0" err="1" smtClean="0"/>
              <a:t>Akiba</a:t>
            </a:r>
            <a:r>
              <a:rPr lang="fr-FR" dirty="0" smtClean="0"/>
              <a:t> a dit : « je me demande s’il existe des gens à notre époque qui savent admonester les autres </a:t>
            </a:r>
          </a:p>
          <a:p>
            <a:r>
              <a:rPr lang="fr-FR" dirty="0" smtClean="0"/>
              <a:t>Rabbi </a:t>
            </a:r>
            <a:r>
              <a:rPr lang="fr-FR" dirty="0" err="1" smtClean="0"/>
              <a:t>Yoh’anan</a:t>
            </a:r>
            <a:r>
              <a:rPr lang="fr-FR" dirty="0" smtClean="0"/>
              <a:t> ben </a:t>
            </a:r>
            <a:r>
              <a:rPr lang="fr-FR" dirty="0" err="1" smtClean="0"/>
              <a:t>Nouri</a:t>
            </a:r>
            <a:r>
              <a:rPr lang="fr-FR" dirty="0" smtClean="0"/>
              <a:t> a dit : J’atteste devant les cieux et la terre, que j’ai mainte fois fait punir Rabbi </a:t>
            </a:r>
            <a:r>
              <a:rPr lang="fr-FR" dirty="0" err="1" smtClean="0"/>
              <a:t>Akiba</a:t>
            </a:r>
            <a:r>
              <a:rPr lang="fr-FR" dirty="0"/>
              <a:t> </a:t>
            </a:r>
            <a:r>
              <a:rPr lang="fr-FR" dirty="0" smtClean="0"/>
              <a:t>ben Joseph devant Rabbi Gamaliel, et que son amour pour moi n’a fait qu’augmenter, ce qui vérifie le texte : « Ne reprend p as le moqueur de peur qu’il ne te haïsse, reprends le sage, il t’aimera » (Proverbe 9:8) </a:t>
            </a:r>
            <a:endParaRPr lang="fr-FR" dirty="0"/>
          </a:p>
        </p:txBody>
      </p:sp>
      <p:sp>
        <p:nvSpPr>
          <p:cNvPr id="4" name="Espace réservé de la date 3"/>
          <p:cNvSpPr>
            <a:spLocks noGrp="1"/>
          </p:cNvSpPr>
          <p:nvPr>
            <p:ph type="dt" sz="half" idx="10"/>
          </p:nvPr>
        </p:nvSpPr>
        <p:spPr/>
        <p:txBody>
          <a:bodyPr/>
          <a:lstStyle/>
          <a:p>
            <a:fld id="{6A41FB80-29DF-4863-ADE7-8BBE5ADB28CE}"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2604434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Talmud a eu une longue histoire inachevée </a:t>
            </a:r>
            <a:endParaRPr lang="fr-FR" dirty="0"/>
          </a:p>
        </p:txBody>
      </p:sp>
      <p:sp>
        <p:nvSpPr>
          <p:cNvPr id="3" name="Espace réservé du contenu 2"/>
          <p:cNvSpPr>
            <a:spLocks noGrp="1"/>
          </p:cNvSpPr>
          <p:nvPr>
            <p:ph idx="1"/>
          </p:nvPr>
        </p:nvSpPr>
        <p:spPr>
          <a:xfrm>
            <a:off x="677334" y="2160589"/>
            <a:ext cx="7363080" cy="3880773"/>
          </a:xfrm>
        </p:spPr>
        <p:txBody>
          <a:bodyPr>
            <a:normAutofit fontScale="92500"/>
          </a:bodyPr>
          <a:lstStyle/>
          <a:p>
            <a:r>
              <a:rPr lang="fr-FR" dirty="0" smtClean="0"/>
              <a:t>Le mot Talmud vient de l’hébreu </a:t>
            </a:r>
            <a:r>
              <a:rPr lang="fr-FR" dirty="0" err="1" smtClean="0"/>
              <a:t>Limoud</a:t>
            </a:r>
            <a:r>
              <a:rPr lang="fr-FR" dirty="0" smtClean="0"/>
              <a:t>, qui veut dire étude, et il est la principale matière étudiée dans les </a:t>
            </a:r>
            <a:r>
              <a:rPr lang="fr-FR" dirty="0" err="1" smtClean="0"/>
              <a:t>Yeshivots</a:t>
            </a:r>
            <a:r>
              <a:rPr lang="fr-FR" dirty="0" smtClean="0"/>
              <a:t>, écoles religieuses très nombreuses en Israël et aux États-Unis.  Il y en a en France, en Grande Bretagne et ailleurs. </a:t>
            </a:r>
          </a:p>
          <a:p>
            <a:r>
              <a:rPr lang="fr-FR" dirty="0"/>
              <a:t>Maintes fois censuré, interdit et brûlé en place publique (à Paris en </a:t>
            </a:r>
            <a:r>
              <a:rPr lang="fr-FR" dirty="0" smtClean="0"/>
              <a:t>1244 par  Saint  Louis, </a:t>
            </a:r>
            <a:r>
              <a:rPr lang="fr-FR" dirty="0"/>
              <a:t>à Rome en 1553, en Pologne en 1757</a:t>
            </a:r>
            <a:r>
              <a:rPr lang="fr-FR" dirty="0" smtClean="0"/>
              <a:t>...) il n’a pu être effacé. </a:t>
            </a:r>
            <a:br>
              <a:rPr lang="fr-FR" dirty="0" smtClean="0"/>
            </a:br>
            <a:r>
              <a:rPr lang="fr-FR" dirty="0" smtClean="0"/>
              <a:t>Les premières versions imprimées l’ont été pour des chrétiens, et le plus ancien connu est reliée…  en peau de porc  !  ! </a:t>
            </a:r>
          </a:p>
          <a:p>
            <a:r>
              <a:rPr lang="fr-FR" dirty="0" smtClean="0"/>
              <a:t>Aujourd’hui on continue à le compléter. On prend des décisions sur la bio éthique en s’appuyant sur les réflexions de l’époque</a:t>
            </a:r>
            <a:r>
              <a:rPr lang="fr-FR" dirty="0" smtClean="0"/>
              <a:t>.</a:t>
            </a:r>
            <a:endParaRPr lang="fr-FR" dirty="0"/>
          </a:p>
          <a:p>
            <a:r>
              <a:rPr lang="fr-FR" dirty="0" smtClean="0"/>
              <a:t>Le droit israélien est un savant mélange de droit turc, anglais, juif (</a:t>
            </a:r>
            <a:r>
              <a:rPr lang="fr-FR" dirty="0" err="1" smtClean="0"/>
              <a:t>Hallah’a</a:t>
            </a:r>
            <a:r>
              <a:rPr lang="fr-FR" dirty="0" smtClean="0"/>
              <a:t>  basée sur le talmud) et d’innovations contemporaines. </a:t>
            </a:r>
            <a:endParaRPr lang="fr-FR" dirty="0" smtClean="0"/>
          </a:p>
          <a:p>
            <a:endParaRPr lang="fr-FR" dirty="0"/>
          </a:p>
        </p:txBody>
      </p:sp>
      <p:pic>
        <p:nvPicPr>
          <p:cNvPr id="4" name="Image 3"/>
          <p:cNvPicPr>
            <a:picLocks noChangeAspect="1"/>
          </p:cNvPicPr>
          <p:nvPr/>
        </p:nvPicPr>
        <p:blipFill>
          <a:blip r:embed="rId2"/>
          <a:stretch>
            <a:fillRect/>
          </a:stretch>
        </p:blipFill>
        <p:spPr>
          <a:xfrm>
            <a:off x="8485726" y="2195975"/>
            <a:ext cx="3057525" cy="3810000"/>
          </a:xfrm>
          <a:prstGeom prst="rect">
            <a:avLst/>
          </a:prstGeom>
        </p:spPr>
      </p:pic>
      <p:sp>
        <p:nvSpPr>
          <p:cNvPr id="5" name="Espace réservé de la date 4"/>
          <p:cNvSpPr>
            <a:spLocks noGrp="1"/>
          </p:cNvSpPr>
          <p:nvPr>
            <p:ph type="dt" sz="half" idx="10"/>
          </p:nvPr>
        </p:nvSpPr>
        <p:spPr/>
        <p:txBody>
          <a:bodyPr/>
          <a:lstStyle/>
          <a:p>
            <a:fld id="{CDD72A17-9B14-4040-8366-A169DA0F8001}"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17</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4286988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résumé  ! </a:t>
            </a:r>
            <a:endParaRPr lang="fr-FR" dirty="0"/>
          </a:p>
        </p:txBody>
      </p:sp>
      <p:pic>
        <p:nvPicPr>
          <p:cNvPr id="6" name="Espace réservé du contenu 5" descr="moise.jpg"/>
          <p:cNvPicPr>
            <a:picLocks noGrp="1" noChangeAspect="1"/>
          </p:cNvPicPr>
          <p:nvPr>
            <p:ph idx="1"/>
          </p:nvPr>
        </p:nvPicPr>
        <p:blipFill>
          <a:blip r:embed="rId2" cstate="print"/>
          <a:stretch>
            <a:fillRect/>
          </a:stretch>
        </p:blipFill>
        <p:spPr>
          <a:xfrm>
            <a:off x="3474804" y="1270000"/>
            <a:ext cx="6209044" cy="4708525"/>
          </a:xfrm>
        </p:spPr>
      </p:pic>
      <p:sp>
        <p:nvSpPr>
          <p:cNvPr id="4" name="Espace réservé de la date 3"/>
          <p:cNvSpPr>
            <a:spLocks noGrp="1"/>
          </p:cNvSpPr>
          <p:nvPr>
            <p:ph type="dt" sz="half" idx="10"/>
          </p:nvPr>
        </p:nvSpPr>
        <p:spPr/>
        <p:txBody>
          <a:bodyPr/>
          <a:lstStyle/>
          <a:p>
            <a:fld id="{E4927E38-68C7-40E3-BF77-6E5EB9D75F02}" type="datetime1">
              <a:rPr lang="fr-FR" smtClean="0"/>
              <a:t>04/12/2022</a:t>
            </a:fld>
            <a:endParaRPr lang="fr-FR"/>
          </a:p>
        </p:txBody>
      </p:sp>
      <p:sp>
        <p:nvSpPr>
          <p:cNvPr id="5" name="Espace réservé du numéro de diapositive 4"/>
          <p:cNvSpPr>
            <a:spLocks noGrp="1"/>
          </p:cNvSpPr>
          <p:nvPr>
            <p:ph type="sldNum" sz="quarter" idx="12"/>
          </p:nvPr>
        </p:nvSpPr>
        <p:spPr/>
        <p:txBody>
          <a:bodyPr/>
          <a:lstStyle/>
          <a:p>
            <a:fld id="{0775E181-95AF-4004-91B5-A9B6130FC958}" type="slidenum">
              <a:rPr lang="fr-FR" smtClean="0"/>
              <a:pPr/>
              <a:t>18</a:t>
            </a:fld>
            <a:endParaRPr lang="fr-FR"/>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
        <p:nvSpPr>
          <p:cNvPr id="3" name="ZoneTexte 2"/>
          <p:cNvSpPr txBox="1"/>
          <p:nvPr/>
        </p:nvSpPr>
        <p:spPr>
          <a:xfrm>
            <a:off x="677334" y="1930400"/>
            <a:ext cx="2366312" cy="3970318"/>
          </a:xfrm>
          <a:prstGeom prst="rect">
            <a:avLst/>
          </a:prstGeom>
          <a:noFill/>
        </p:spPr>
        <p:txBody>
          <a:bodyPr wrap="square" rtlCol="0">
            <a:spAutoFit/>
          </a:bodyPr>
          <a:lstStyle/>
          <a:p>
            <a:r>
              <a:rPr lang="fr-FR" dirty="0" smtClean="0"/>
              <a:t>    Je vous remercie pour votre attention, cette présentation, très brève, ne peut que vous donner une idée de l’immensité de son contenu… 500 ans de rédactions, et 1500 ans de commentaires…</a:t>
            </a:r>
            <a:br>
              <a:rPr lang="fr-FR" dirty="0" smtClean="0"/>
            </a:br>
            <a:r>
              <a:rPr lang="fr-FR" dirty="0" smtClean="0"/>
              <a:t>y a de quoi faire  ! </a:t>
            </a:r>
          </a:p>
          <a:p>
            <a:endParaRPr lang="fr-FR" dirty="0"/>
          </a:p>
          <a:p>
            <a:r>
              <a:rPr lang="fr-FR" dirty="0" smtClean="0"/>
              <a:t>        </a:t>
            </a:r>
          </a:p>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85" y="5107578"/>
            <a:ext cx="1850659" cy="793140"/>
          </a:xfrm>
          <a:prstGeom prst="rect">
            <a:avLst/>
          </a:prstGeom>
        </p:spPr>
      </p:pic>
    </p:spTree>
    <p:extLst>
      <p:ext uri="{BB962C8B-B14F-4D97-AF65-F5344CB8AC3E}">
        <p14:creationId xmlns:p14="http://schemas.microsoft.com/office/powerpoint/2010/main" val="3358613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sites à connaître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hlinkClick r:id="rId2"/>
              </a:rPr>
              <a:t>https://</a:t>
            </a:r>
            <a:r>
              <a:rPr lang="fr-FR" dirty="0" smtClean="0">
                <a:hlinkClick r:id="rId2"/>
              </a:rPr>
              <a:t>www.sefaria.org</a:t>
            </a:r>
            <a:r>
              <a:rPr lang="fr-FR" dirty="0" smtClean="0"/>
              <a:t>     Toute la </a:t>
            </a:r>
            <a:r>
              <a:rPr lang="fr-FR" dirty="0" err="1" smtClean="0"/>
              <a:t>michna</a:t>
            </a:r>
            <a:r>
              <a:rPr lang="fr-FR" dirty="0" smtClean="0"/>
              <a:t> en anglais, hébreu et traduction automatique à la demande en français</a:t>
            </a:r>
          </a:p>
          <a:p>
            <a:r>
              <a:rPr lang="fr-FR" dirty="0" err="1">
                <a:hlinkClick r:id="rId3"/>
              </a:rPr>
              <a:t>Akadem</a:t>
            </a:r>
            <a:r>
              <a:rPr lang="fr-FR" dirty="0">
                <a:hlinkClick r:id="rId3"/>
              </a:rPr>
              <a:t> : Le campus numérique </a:t>
            </a:r>
            <a:r>
              <a:rPr lang="fr-FR" dirty="0" smtClean="0">
                <a:hlinkClick r:id="rId3"/>
              </a:rPr>
              <a:t>juif</a:t>
            </a:r>
            <a:r>
              <a:rPr lang="fr-FR" dirty="0" smtClean="0"/>
              <a:t>  </a:t>
            </a:r>
            <a:r>
              <a:rPr lang="fr-FR" dirty="0" smtClean="0">
                <a:hlinkClick r:id="rId4"/>
              </a:rPr>
              <a:t>https://www.akadem.org</a:t>
            </a:r>
            <a:r>
              <a:rPr lang="fr-FR" dirty="0" smtClean="0"/>
              <a:t/>
            </a:r>
            <a:br>
              <a:rPr lang="fr-FR" dirty="0" smtClean="0"/>
            </a:br>
            <a:r>
              <a:rPr lang="fr-FR" dirty="0" smtClean="0"/>
              <a:t>Des conférences sur tous les sujets concernant le judaïsme, y compris le talmud. </a:t>
            </a:r>
            <a:br>
              <a:rPr lang="fr-FR" dirty="0" smtClean="0"/>
            </a:br>
            <a:r>
              <a:rPr lang="fr-FR" dirty="0">
                <a:hlinkClick r:id="rId5"/>
              </a:rPr>
              <a:t>Qu'est-ce que le Talmud? (akadem.org</a:t>
            </a:r>
            <a:r>
              <a:rPr lang="fr-FR" dirty="0" smtClean="0">
                <a:hlinkClick r:id="rId5"/>
              </a:rPr>
              <a:t>)</a:t>
            </a:r>
            <a:r>
              <a:rPr lang="fr-FR" dirty="0" smtClean="0"/>
              <a:t>  </a:t>
            </a:r>
          </a:p>
          <a:p>
            <a:r>
              <a:rPr lang="fr-FR" dirty="0">
                <a:hlinkClick r:id="rId6"/>
              </a:rPr>
              <a:t>https://</a:t>
            </a:r>
            <a:r>
              <a:rPr lang="fr-FR" dirty="0" smtClean="0">
                <a:hlinkClick r:id="rId6"/>
              </a:rPr>
              <a:t>fr.chabad.org/library/article_cdo/aid/5351046/jewish/Quest-ce-que-le-Talmud-Dfinition-et-guide-complet.htm</a:t>
            </a:r>
            <a:r>
              <a:rPr lang="fr-FR" dirty="0" smtClean="0"/>
              <a:t>  </a:t>
            </a:r>
            <a:br>
              <a:rPr lang="fr-FR" dirty="0" smtClean="0"/>
            </a:br>
            <a:r>
              <a:rPr lang="fr-FR" dirty="0" smtClean="0"/>
              <a:t>Vision du talmud par le mouvement </a:t>
            </a:r>
            <a:r>
              <a:rPr lang="fr-FR" dirty="0" err="1" smtClean="0"/>
              <a:t>h’assidique</a:t>
            </a:r>
            <a:r>
              <a:rPr lang="fr-FR" dirty="0" smtClean="0"/>
              <a:t> </a:t>
            </a:r>
            <a:r>
              <a:rPr lang="fr-FR" dirty="0" err="1" smtClean="0"/>
              <a:t>Habad</a:t>
            </a:r>
            <a:r>
              <a:rPr lang="fr-FR" dirty="0" smtClean="0"/>
              <a:t>.</a:t>
            </a:r>
          </a:p>
          <a:p>
            <a:r>
              <a:rPr lang="fr-FR" dirty="0">
                <a:hlinkClick r:id="rId7"/>
              </a:rPr>
              <a:t>https://</a:t>
            </a:r>
            <a:r>
              <a:rPr lang="fr-FR" dirty="0" smtClean="0">
                <a:hlinkClick r:id="rId7"/>
              </a:rPr>
              <a:t>www.e-talmud.com/grands-livres/content/le-talmud</a:t>
            </a:r>
            <a:r>
              <a:rPr lang="fr-FR" dirty="0" smtClean="0"/>
              <a:t> </a:t>
            </a:r>
            <a:br>
              <a:rPr lang="fr-FR" dirty="0" smtClean="0"/>
            </a:br>
            <a:r>
              <a:rPr lang="fr-FR" dirty="0" smtClean="0"/>
              <a:t>Le talmud pour les enfants </a:t>
            </a:r>
            <a:br>
              <a:rPr lang="fr-FR" dirty="0" smtClean="0"/>
            </a:br>
            <a:r>
              <a:rPr lang="fr-FR" dirty="0" smtClean="0"/>
              <a:t/>
            </a:r>
            <a:br>
              <a:rPr lang="fr-FR" dirty="0" smtClean="0"/>
            </a:br>
            <a:r>
              <a:rPr lang="fr-FR" dirty="0" smtClean="0"/>
              <a:t>Le nombre de sites internet, d’articles de presse, de livres publiés autour du talmud est impressionnant. </a:t>
            </a:r>
            <a:br>
              <a:rPr lang="fr-FR" dirty="0" smtClean="0"/>
            </a:br>
            <a:r>
              <a:rPr lang="fr-FR" dirty="0" smtClean="0"/>
              <a:t/>
            </a:r>
            <a:br>
              <a:rPr lang="fr-FR" dirty="0" smtClean="0"/>
            </a:br>
            <a:endParaRPr lang="fr-FR" dirty="0" smtClean="0"/>
          </a:p>
          <a:p>
            <a:endParaRPr lang="fr-FR" dirty="0"/>
          </a:p>
        </p:txBody>
      </p:sp>
      <p:sp>
        <p:nvSpPr>
          <p:cNvPr id="4" name="Espace réservé de la date 3"/>
          <p:cNvSpPr>
            <a:spLocks noGrp="1"/>
          </p:cNvSpPr>
          <p:nvPr>
            <p:ph type="dt" sz="half" idx="10"/>
          </p:nvPr>
        </p:nvSpPr>
        <p:spPr/>
        <p:txBody>
          <a:bodyPr/>
          <a:lstStyle/>
          <a:p>
            <a:fld id="{A7B9E985-EA27-4F90-B819-33A0121E3029}"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514845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guise d’introduction </a:t>
            </a:r>
            <a:endParaRPr lang="fr-FR" dirty="0"/>
          </a:p>
        </p:txBody>
      </p:sp>
      <p:sp>
        <p:nvSpPr>
          <p:cNvPr id="3" name="Espace réservé du contenu 2"/>
          <p:cNvSpPr>
            <a:spLocks noGrp="1"/>
          </p:cNvSpPr>
          <p:nvPr>
            <p:ph idx="1"/>
          </p:nvPr>
        </p:nvSpPr>
        <p:spPr/>
        <p:txBody>
          <a:bodyPr/>
          <a:lstStyle/>
          <a:p>
            <a:r>
              <a:rPr lang="fr-FR" dirty="0"/>
              <a:t>" Moïse a reçu la Tora du Sinaï et l’a transmise à Josué. </a:t>
            </a:r>
            <a:endParaRPr lang="fr-FR" dirty="0" smtClean="0"/>
          </a:p>
          <a:p>
            <a:r>
              <a:rPr lang="fr-FR" dirty="0" smtClean="0"/>
              <a:t>Josué </a:t>
            </a:r>
            <a:r>
              <a:rPr lang="fr-FR" dirty="0"/>
              <a:t>l’a transmise aux Anciens, et les Anciens aux Prophètes ; ceux ci l’ont transmise à leur tour aux hommes de la grande Assemblée. </a:t>
            </a:r>
            <a:r>
              <a:rPr lang="fr-FR" dirty="0" smtClean="0"/>
              <a:t> Ces </a:t>
            </a:r>
            <a:r>
              <a:rPr lang="fr-FR" dirty="0"/>
              <a:t>derniers ont enseigné trois principes : </a:t>
            </a:r>
            <a:endParaRPr lang="fr-FR" dirty="0" smtClean="0"/>
          </a:p>
          <a:p>
            <a:pPr lvl="1"/>
            <a:r>
              <a:rPr lang="fr-FR" dirty="0" smtClean="0"/>
              <a:t>« </a:t>
            </a:r>
            <a:r>
              <a:rPr lang="fr-FR" dirty="0"/>
              <a:t>Soyez pondérés dans le jugement, </a:t>
            </a:r>
            <a:endParaRPr lang="fr-FR" dirty="0" smtClean="0"/>
          </a:p>
          <a:p>
            <a:pPr lvl="1"/>
            <a:r>
              <a:rPr lang="fr-FR" dirty="0" smtClean="0"/>
              <a:t>formez </a:t>
            </a:r>
            <a:r>
              <a:rPr lang="fr-FR" dirty="0"/>
              <a:t>de nombreux disciples </a:t>
            </a:r>
            <a:endParaRPr lang="fr-FR" dirty="0" smtClean="0"/>
          </a:p>
          <a:p>
            <a:pPr lvl="1"/>
            <a:r>
              <a:rPr lang="fr-FR" dirty="0" smtClean="0"/>
              <a:t>et </a:t>
            </a:r>
            <a:r>
              <a:rPr lang="fr-FR" dirty="0"/>
              <a:t>érigez un rempart autour de la Tora. » (Pirke-Avot_1.1</a:t>
            </a:r>
            <a:r>
              <a:rPr lang="fr-FR" dirty="0" smtClean="0"/>
              <a:t>)</a:t>
            </a:r>
          </a:p>
          <a:p>
            <a:r>
              <a:rPr lang="fr-FR" dirty="0"/>
              <a:t>Moïse reçu, le verbe utilisé est "</a:t>
            </a:r>
            <a:r>
              <a:rPr lang="fr-FR" dirty="0" err="1"/>
              <a:t>Moché</a:t>
            </a:r>
            <a:r>
              <a:rPr lang="fr-FR" dirty="0"/>
              <a:t> </a:t>
            </a:r>
            <a:r>
              <a:rPr lang="fr-FR" dirty="0" err="1"/>
              <a:t>Kibel</a:t>
            </a:r>
            <a:r>
              <a:rPr lang="fr-FR" dirty="0"/>
              <a:t> Torah" Moïse a Reçu la torah du mot Kabala, la cabale</a:t>
            </a:r>
            <a:r>
              <a:rPr lang="fr-FR" dirty="0" smtClean="0"/>
              <a:t>. </a:t>
            </a:r>
            <a:br>
              <a:rPr lang="fr-FR" dirty="0" smtClean="0"/>
            </a:br>
            <a:r>
              <a:rPr lang="fr-FR" b="1" dirty="0" smtClean="0">
                <a:solidFill>
                  <a:schemeClr val="accent2">
                    <a:lumMod val="60000"/>
                    <a:lumOff val="40000"/>
                  </a:schemeClr>
                </a:solidFill>
              </a:rPr>
              <a:t> </a:t>
            </a:r>
            <a:r>
              <a:rPr lang="fr-FR" b="1" dirty="0">
                <a:solidFill>
                  <a:schemeClr val="accent2">
                    <a:lumMod val="60000"/>
                    <a:lumOff val="40000"/>
                  </a:schemeClr>
                </a:solidFill>
              </a:rPr>
              <a:t>Personne d'autre n'a reçu la torah, elle n'a été que transmise</a:t>
            </a:r>
            <a:r>
              <a:rPr lang="fr-FR" b="1" dirty="0" smtClean="0">
                <a:solidFill>
                  <a:schemeClr val="accent2">
                    <a:lumMod val="60000"/>
                    <a:lumOff val="40000"/>
                  </a:schemeClr>
                </a:solidFill>
              </a:rPr>
              <a:t>.</a:t>
            </a:r>
            <a:br>
              <a:rPr lang="fr-FR" b="1" dirty="0" smtClean="0">
                <a:solidFill>
                  <a:schemeClr val="accent2">
                    <a:lumMod val="60000"/>
                    <a:lumOff val="40000"/>
                  </a:schemeClr>
                </a:solidFill>
              </a:rPr>
            </a:br>
            <a:r>
              <a:rPr lang="fr-FR" dirty="0" smtClean="0">
                <a:solidFill>
                  <a:schemeClr val="accent2">
                    <a:lumMod val="60000"/>
                    <a:lumOff val="40000"/>
                  </a:schemeClr>
                </a:solidFill>
              </a:rPr>
              <a:t>                                                               </a:t>
            </a:r>
            <a:r>
              <a:rPr lang="fr-FR" dirty="0" err="1" smtClean="0">
                <a:solidFill>
                  <a:schemeClr val="accent2">
                    <a:lumMod val="60000"/>
                    <a:lumOff val="40000"/>
                  </a:schemeClr>
                </a:solidFill>
              </a:rPr>
              <a:t>Pirke-Aboth</a:t>
            </a:r>
            <a:r>
              <a:rPr lang="fr-FR" dirty="0" smtClean="0">
                <a:solidFill>
                  <a:schemeClr val="accent2">
                    <a:lumMod val="60000"/>
                    <a:lumOff val="40000"/>
                  </a:schemeClr>
                </a:solidFill>
              </a:rPr>
              <a:t> 1-1 </a:t>
            </a:r>
            <a:endParaRPr lang="fr-FR" dirty="0">
              <a:solidFill>
                <a:schemeClr val="accent2">
                  <a:lumMod val="60000"/>
                  <a:lumOff val="40000"/>
                </a:schemeClr>
              </a:solidFill>
            </a:endParaRPr>
          </a:p>
        </p:txBody>
      </p:sp>
      <p:sp>
        <p:nvSpPr>
          <p:cNvPr id="4" name="Espace réservé de la date 3"/>
          <p:cNvSpPr>
            <a:spLocks noGrp="1"/>
          </p:cNvSpPr>
          <p:nvPr>
            <p:ph type="dt" sz="half" idx="10"/>
          </p:nvPr>
        </p:nvSpPr>
        <p:spPr/>
        <p:txBody>
          <a:bodyPr/>
          <a:lstStyle/>
          <a:p>
            <a:fld id="{CB1DEC99-1D4E-4E21-86DA-A656377509AD}"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4292311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Michna + </a:t>
            </a:r>
            <a:r>
              <a:rPr lang="fr-FR" dirty="0" err="1" smtClean="0"/>
              <a:t>Guemara</a:t>
            </a:r>
            <a:r>
              <a:rPr lang="fr-FR" dirty="0" smtClean="0"/>
              <a:t> = Talmud </a:t>
            </a:r>
            <a:endParaRPr lang="fr-FR" dirty="0"/>
          </a:p>
        </p:txBody>
      </p:sp>
      <p:sp>
        <p:nvSpPr>
          <p:cNvPr id="3" name="Espace réservé du contenu 2"/>
          <p:cNvSpPr>
            <a:spLocks noGrp="1"/>
          </p:cNvSpPr>
          <p:nvPr>
            <p:ph idx="1"/>
          </p:nvPr>
        </p:nvSpPr>
        <p:spPr>
          <a:xfrm>
            <a:off x="677334" y="1930401"/>
            <a:ext cx="6463695" cy="4110962"/>
          </a:xfrm>
        </p:spPr>
        <p:txBody>
          <a:bodyPr>
            <a:normAutofit lnSpcReduction="10000"/>
          </a:bodyPr>
          <a:lstStyle/>
          <a:p>
            <a:r>
              <a:rPr lang="fr-FR" dirty="0" smtClean="0"/>
              <a:t>La Michna, est le résumé de la loi orale, sa racine vient de répéter, étudier </a:t>
            </a:r>
          </a:p>
          <a:p>
            <a:r>
              <a:rPr lang="fr-FR" dirty="0" smtClean="0"/>
              <a:t>La loi orale a été reçue par Moïse sur le Sinaï</a:t>
            </a:r>
          </a:p>
          <a:p>
            <a:r>
              <a:rPr lang="fr-FR" dirty="0" smtClean="0"/>
              <a:t>La Michna a été écrite par les </a:t>
            </a:r>
            <a:r>
              <a:rPr lang="fr-FR" dirty="0" err="1" smtClean="0"/>
              <a:t>Tanaïm</a:t>
            </a:r>
            <a:r>
              <a:rPr lang="fr-FR" dirty="0" smtClean="0"/>
              <a:t> entre l’an -10 et +220 en Judée, puis en </a:t>
            </a:r>
            <a:r>
              <a:rPr lang="fr-FR" dirty="0" err="1" smtClean="0"/>
              <a:t>Gallilée</a:t>
            </a:r>
            <a:r>
              <a:rPr lang="fr-FR" dirty="0" smtClean="0"/>
              <a:t>. </a:t>
            </a:r>
            <a:r>
              <a:rPr lang="fr-FR" dirty="0"/>
              <a:t/>
            </a:r>
            <a:br>
              <a:rPr lang="fr-FR" dirty="0"/>
            </a:br>
            <a:r>
              <a:rPr lang="fr-FR" dirty="0" smtClean="0"/>
              <a:t>Un Tana est un enseignant. Ils sont réputés être inspirés, et ne peuvent pas être contredits. </a:t>
            </a:r>
            <a:br>
              <a:rPr lang="fr-FR" dirty="0" smtClean="0"/>
            </a:br>
            <a:r>
              <a:rPr lang="fr-FR" dirty="0" smtClean="0"/>
              <a:t>La Michna a été terminée à </a:t>
            </a:r>
            <a:r>
              <a:rPr lang="fr-FR" dirty="0" err="1" smtClean="0"/>
              <a:t>Tsipori</a:t>
            </a:r>
            <a:r>
              <a:rPr lang="fr-FR" dirty="0" smtClean="0"/>
              <a:t> près de Nazareth</a:t>
            </a:r>
          </a:p>
          <a:p>
            <a:r>
              <a:rPr lang="fr-FR" dirty="0" smtClean="0"/>
              <a:t>La </a:t>
            </a:r>
            <a:r>
              <a:rPr lang="fr-FR" dirty="0" err="1" smtClean="0"/>
              <a:t>guemara</a:t>
            </a:r>
            <a:r>
              <a:rPr lang="fr-FR" dirty="0" smtClean="0"/>
              <a:t>    Les </a:t>
            </a:r>
            <a:r>
              <a:rPr lang="fr-FR" dirty="0" err="1" smtClean="0"/>
              <a:t>Amoraïm</a:t>
            </a:r>
            <a:r>
              <a:rPr lang="fr-FR" dirty="0" smtClean="0"/>
              <a:t>, ceux qui ont expliqué, qui ont dit ce que voulaient dire les </a:t>
            </a:r>
            <a:r>
              <a:rPr lang="fr-FR" dirty="0" err="1" smtClean="0"/>
              <a:t>Tanaïm</a:t>
            </a:r>
            <a:r>
              <a:rPr lang="fr-FR" dirty="0" smtClean="0"/>
              <a:t> habitaient un peu en terre d’Israël, mais ont surtout écrit en Babylonie</a:t>
            </a:r>
            <a:br>
              <a:rPr lang="fr-FR" dirty="0" smtClean="0"/>
            </a:br>
            <a:r>
              <a:rPr lang="fr-FR" dirty="0" smtClean="0"/>
              <a:t>En Irak actuelle, dans les académies de Soura et </a:t>
            </a:r>
            <a:r>
              <a:rPr lang="fr-FR" dirty="0" err="1" smtClean="0"/>
              <a:t>Pompedita</a:t>
            </a:r>
            <a:r>
              <a:rPr lang="fr-FR" dirty="0" smtClean="0"/>
              <a:t> (</a:t>
            </a:r>
            <a:r>
              <a:rPr lang="fr-FR" dirty="0" err="1" smtClean="0"/>
              <a:t>Faloudja</a:t>
            </a:r>
            <a:r>
              <a:rPr lang="fr-FR" dirty="0" smtClean="0"/>
              <a:t> actuel) </a:t>
            </a:r>
          </a:p>
          <a:p>
            <a:pPr marL="0" indent="0">
              <a:buNone/>
            </a:pPr>
            <a:r>
              <a:rPr lang="fr-FR" dirty="0" smtClean="0"/>
              <a:t> </a:t>
            </a:r>
          </a:p>
          <a:p>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361" y="1343952"/>
            <a:ext cx="3209411" cy="4697411"/>
          </a:xfrm>
          <a:prstGeom prst="rect">
            <a:avLst/>
          </a:prstGeom>
        </p:spPr>
      </p:pic>
      <p:sp>
        <p:nvSpPr>
          <p:cNvPr id="5" name="Espace réservé de la date 4"/>
          <p:cNvSpPr>
            <a:spLocks noGrp="1"/>
          </p:cNvSpPr>
          <p:nvPr>
            <p:ph type="dt" sz="half" idx="10"/>
          </p:nvPr>
        </p:nvSpPr>
        <p:spPr/>
        <p:txBody>
          <a:bodyPr/>
          <a:lstStyle/>
          <a:p>
            <a:fld id="{1C0EA80E-F5A6-4AD3-88ED-30CAC90255C2}" type="datetime1">
              <a:rPr lang="fr-FR" smtClean="0"/>
              <a:t>04/12/2022</a:t>
            </a:fld>
            <a:endParaRPr lang="en-US" dirty="0"/>
          </a:p>
        </p:txBody>
      </p:sp>
      <p:sp>
        <p:nvSpPr>
          <p:cNvPr id="8" name="Espace réservé du numéro de diapositive 7"/>
          <p:cNvSpPr>
            <a:spLocks noGrp="1"/>
          </p:cNvSpPr>
          <p:nvPr>
            <p:ph type="sldNum" sz="quarter" idx="12"/>
          </p:nvPr>
        </p:nvSpPr>
        <p:spPr>
          <a:xfrm>
            <a:off x="8590663" y="244474"/>
            <a:ext cx="683339" cy="365125"/>
          </a:xfrm>
        </p:spPr>
        <p:txBody>
          <a:bodyPr/>
          <a:lstStyle/>
          <a:p>
            <a:fld id="{D57F1E4F-1CFF-5643-939E-217C01CDF565}" type="slidenum">
              <a:rPr lang="en-US" sz="3200" smtClean="0"/>
              <a:pPr/>
              <a:t>3</a:t>
            </a:fld>
            <a:endParaRPr lang="en-US" sz="3200" dirty="0"/>
          </a:p>
        </p:txBody>
      </p:sp>
      <p:sp>
        <p:nvSpPr>
          <p:cNvPr id="9" name="Espace réservé du pied de page 8"/>
          <p:cNvSpPr>
            <a:spLocks noGrp="1"/>
          </p:cNvSpPr>
          <p:nvPr>
            <p:ph type="ftr" sz="quarter" idx="11"/>
          </p:nvPr>
        </p:nvSpPr>
        <p:spPr/>
        <p:txBody>
          <a:bodyPr/>
          <a:lstStyle/>
          <a:p>
            <a:r>
              <a:rPr lang="it-IT" smtClean="0"/>
              <a:t>Le Talmud     michel@mivy.fr    06 82 43 10 94 </a:t>
            </a:r>
            <a:endParaRPr lang="en-US"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072" y="1343951"/>
            <a:ext cx="3209411" cy="4697411"/>
          </a:xfrm>
          <a:prstGeom prst="rect">
            <a:avLst/>
          </a:prstGeom>
        </p:spPr>
      </p:pic>
    </p:spTree>
    <p:extLst>
      <p:ext uri="{BB962C8B-B14F-4D97-AF65-F5344CB8AC3E}">
        <p14:creationId xmlns:p14="http://schemas.microsoft.com/office/powerpoint/2010/main" val="3133814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transmission n’a pas été un long fleuve tranquille </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Les historiens pensent que la torah écrite a été compilée sous le règne de Josias (-640 à -609)</a:t>
            </a:r>
          </a:p>
          <a:p>
            <a:r>
              <a:rPr lang="fr-FR" dirty="0" smtClean="0"/>
              <a:t>En -586 Nabuchodonosor conquiers Jérusalem et exile l’élite du pays </a:t>
            </a:r>
          </a:p>
          <a:p>
            <a:r>
              <a:rPr lang="fr-FR" b="1" dirty="0" smtClean="0">
                <a:solidFill>
                  <a:schemeClr val="accent1">
                    <a:lumMod val="40000"/>
                    <a:lumOff val="60000"/>
                  </a:schemeClr>
                </a:solidFill>
              </a:rPr>
              <a:t>-539  Cyrus roi de Perse s’empare de Babylone </a:t>
            </a:r>
            <a:r>
              <a:rPr lang="fr-FR" dirty="0" smtClean="0"/>
              <a:t>et nomme Zorobabel gouverner de Judée</a:t>
            </a:r>
          </a:p>
          <a:p>
            <a:r>
              <a:rPr lang="fr-FR" dirty="0" smtClean="0"/>
              <a:t>-458 Ezra chargé des affaires juives à la cour de Perse </a:t>
            </a:r>
            <a:r>
              <a:rPr lang="fr-FR" dirty="0" err="1" smtClean="0"/>
              <a:t>rejudaïse</a:t>
            </a:r>
            <a:r>
              <a:rPr lang="fr-FR" dirty="0" smtClean="0"/>
              <a:t> le pays avec autorité </a:t>
            </a:r>
          </a:p>
          <a:p>
            <a:r>
              <a:rPr lang="fr-FR" dirty="0" smtClean="0"/>
              <a:t>De – 458 à – 273  «Les écrivains» </a:t>
            </a:r>
            <a:r>
              <a:rPr lang="fr-FR" dirty="0" err="1" smtClean="0"/>
              <a:t>Soferim</a:t>
            </a:r>
            <a:r>
              <a:rPr lang="fr-FR" dirty="0" smtClean="0"/>
              <a:t> siègent en une </a:t>
            </a:r>
            <a:r>
              <a:rPr lang="fr-FR" b="1" dirty="0" smtClean="0">
                <a:solidFill>
                  <a:schemeClr val="accent1">
                    <a:lumMod val="40000"/>
                    <a:lumOff val="60000"/>
                  </a:schemeClr>
                </a:solidFill>
              </a:rPr>
              <a:t>Grande Assemblée </a:t>
            </a:r>
            <a:r>
              <a:rPr lang="fr-FR" dirty="0" smtClean="0"/>
              <a:t>ou Grand Sanhédrin</a:t>
            </a:r>
          </a:p>
          <a:p>
            <a:r>
              <a:rPr lang="fr-FR" b="1" dirty="0" smtClean="0">
                <a:solidFill>
                  <a:schemeClr val="accent1">
                    <a:lumMod val="40000"/>
                    <a:lumOff val="60000"/>
                  </a:schemeClr>
                </a:solidFill>
              </a:rPr>
              <a:t>-331  Conquête d’Alexandre le grand </a:t>
            </a:r>
          </a:p>
          <a:p>
            <a:r>
              <a:rPr lang="fr-FR" dirty="0" smtClean="0"/>
              <a:t> La Grande Assemblée  juge, et commence à collationner les traditions orales. Parmi eux les derniers prophètes (Zacharie, </a:t>
            </a:r>
            <a:r>
              <a:rPr lang="fr-FR" dirty="0" err="1" smtClean="0"/>
              <a:t>Malakhi</a:t>
            </a:r>
            <a:r>
              <a:rPr lang="fr-FR" dirty="0" smtClean="0"/>
              <a:t>)  ils fixent le canon biblique, et les principales prières.  Simon le juste est le dernier membre de la Grande Assemblée en -273 </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1443" y="1571897"/>
            <a:ext cx="2523744" cy="4236720"/>
          </a:xfrm>
          <a:prstGeom prst="rect">
            <a:avLst/>
          </a:prstGeom>
        </p:spPr>
      </p:pic>
      <p:sp>
        <p:nvSpPr>
          <p:cNvPr id="5" name="Espace réservé de la date 4"/>
          <p:cNvSpPr>
            <a:spLocks noGrp="1"/>
          </p:cNvSpPr>
          <p:nvPr>
            <p:ph type="dt" sz="half" idx="10"/>
          </p:nvPr>
        </p:nvSpPr>
        <p:spPr/>
        <p:txBody>
          <a:bodyPr/>
          <a:lstStyle/>
          <a:p>
            <a:fld id="{44B67BCC-3779-42BF-8675-22333E76DE90}" type="datetime1">
              <a:rPr lang="fr-FR" smtClean="0"/>
              <a:t>04/12/2022</a:t>
            </a:fld>
            <a:endParaRPr lang="en-US" dirty="0"/>
          </a:p>
        </p:txBody>
      </p:sp>
      <p:sp>
        <p:nvSpPr>
          <p:cNvPr id="7" name="Espace réservé du numéro de diapositive 6"/>
          <p:cNvSpPr>
            <a:spLocks noGrp="1"/>
          </p:cNvSpPr>
          <p:nvPr>
            <p:ph type="sldNum" sz="quarter" idx="12"/>
          </p:nvPr>
        </p:nvSpPr>
        <p:spPr>
          <a:xfrm>
            <a:off x="8347259" y="5808617"/>
            <a:ext cx="1156930" cy="939023"/>
          </a:xfrm>
        </p:spPr>
        <p:txBody>
          <a:bodyPr/>
          <a:lstStyle/>
          <a:p>
            <a:fld id="{D57F1E4F-1CFF-5643-939E-217C01CDF565}" type="slidenum">
              <a:rPr lang="en-US" sz="3600" b="1" smtClean="0">
                <a:ln w="22225">
                  <a:solidFill>
                    <a:schemeClr val="accent2"/>
                  </a:solidFill>
                  <a:prstDash val="solid"/>
                </a:ln>
                <a:solidFill>
                  <a:schemeClr val="accent2">
                    <a:lumMod val="40000"/>
                    <a:lumOff val="60000"/>
                  </a:schemeClr>
                </a:solidFill>
              </a:rPr>
              <a:pPr/>
              <a:t>4</a:t>
            </a:fld>
            <a:endParaRPr lang="en-US" sz="3600"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189" y="1571897"/>
            <a:ext cx="2523744" cy="4236720"/>
          </a:xfrm>
          <a:prstGeom prst="rect">
            <a:avLst/>
          </a:prstGeom>
        </p:spPr>
      </p:pic>
    </p:spTree>
    <p:extLst>
      <p:ext uri="{BB962C8B-B14F-4D97-AF65-F5344CB8AC3E}">
        <p14:creationId xmlns:p14="http://schemas.microsoft.com/office/powerpoint/2010/main" val="1021328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couples ou </a:t>
            </a:r>
            <a:r>
              <a:rPr lang="fr-FR" dirty="0" err="1" smtClean="0"/>
              <a:t>Zougoths</a:t>
            </a:r>
            <a:r>
              <a:rPr lang="fr-FR" dirty="0" smtClean="0"/>
              <a:t> précèdent la rédaction du Talmud </a:t>
            </a:r>
            <a:endParaRPr lang="fr-FR" dirty="0"/>
          </a:p>
        </p:txBody>
      </p:sp>
      <p:sp>
        <p:nvSpPr>
          <p:cNvPr id="3" name="Espace réservé du contenu 2"/>
          <p:cNvSpPr>
            <a:spLocks noGrp="1"/>
          </p:cNvSpPr>
          <p:nvPr>
            <p:ph idx="1"/>
          </p:nvPr>
        </p:nvSpPr>
        <p:spPr/>
        <p:txBody>
          <a:bodyPr>
            <a:normAutofit/>
          </a:bodyPr>
          <a:lstStyle/>
          <a:p>
            <a:r>
              <a:rPr lang="fr-FR" dirty="0" smtClean="0"/>
              <a:t>Le couple est composé du </a:t>
            </a:r>
            <a:r>
              <a:rPr lang="fr-FR" dirty="0" err="1" smtClean="0"/>
              <a:t>Nassi</a:t>
            </a:r>
            <a:r>
              <a:rPr lang="fr-FR" dirty="0" smtClean="0"/>
              <a:t>, le Président, et de son adjoint père du tribunal, Av </a:t>
            </a:r>
            <a:r>
              <a:rPr lang="fr-FR" dirty="0" err="1" smtClean="0"/>
              <a:t>Beith</a:t>
            </a:r>
            <a:r>
              <a:rPr lang="fr-FR" dirty="0" smtClean="0"/>
              <a:t> </a:t>
            </a:r>
            <a:r>
              <a:rPr lang="fr-FR" dirty="0" err="1" smtClean="0"/>
              <a:t>Din</a:t>
            </a:r>
            <a:r>
              <a:rPr lang="fr-FR" dirty="0" smtClean="0"/>
              <a:t> </a:t>
            </a:r>
          </a:p>
          <a:p>
            <a:r>
              <a:rPr lang="fr-FR" dirty="0" smtClean="0"/>
              <a:t>Ils ont été les chefs spirituels du judaïsme entre -273 et + 10 </a:t>
            </a:r>
          </a:p>
          <a:p>
            <a:r>
              <a:rPr lang="fr-FR" dirty="0" smtClean="0"/>
              <a:t>Ils se sont confrontés à la culture grecque  (-17 à -140 révolte de </a:t>
            </a:r>
            <a:r>
              <a:rPr lang="fr-FR" dirty="0" err="1" smtClean="0"/>
              <a:t>maccabées</a:t>
            </a:r>
            <a:r>
              <a:rPr lang="fr-FR" dirty="0" smtClean="0"/>
              <a:t>)</a:t>
            </a:r>
          </a:p>
          <a:p>
            <a:r>
              <a:rPr lang="fr-FR" dirty="0" smtClean="0"/>
              <a:t>Leurs pensées et écrits ont parfois été reprises dans le Talmud, et ils peuvent être considérés comme des </a:t>
            </a:r>
            <a:r>
              <a:rPr lang="fr-FR" dirty="0" err="1" smtClean="0"/>
              <a:t>Tanaïm</a:t>
            </a:r>
            <a:r>
              <a:rPr lang="fr-FR" dirty="0" smtClean="0"/>
              <a:t> </a:t>
            </a:r>
          </a:p>
          <a:p>
            <a:r>
              <a:rPr lang="fr-FR" dirty="0" smtClean="0"/>
              <a:t>A leur époque « on » a appelé les Romains pour contrer les grecs, ils sont venus et ont oublié de partir. </a:t>
            </a:r>
          </a:p>
          <a:p>
            <a:r>
              <a:rPr lang="fr-FR" dirty="0" smtClean="0"/>
              <a:t>Hérode a été le Roi bâtisseur le plus marquant de l’époque </a:t>
            </a:r>
          </a:p>
          <a:p>
            <a:r>
              <a:rPr lang="fr-FR" dirty="0" smtClean="0"/>
              <a:t>Les </a:t>
            </a:r>
            <a:r>
              <a:rPr lang="fr-FR" dirty="0" err="1" smtClean="0"/>
              <a:t>Zougoths</a:t>
            </a:r>
            <a:r>
              <a:rPr lang="fr-FR" dirty="0" smtClean="0"/>
              <a:t> ont été en conflit permanent avec le Roi, les Romains, et les prêtres. </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2373775"/>
            <a:ext cx="2527300" cy="3454400"/>
          </a:xfrm>
          <a:prstGeom prst="rect">
            <a:avLst/>
          </a:prstGeom>
        </p:spPr>
      </p:pic>
      <p:sp>
        <p:nvSpPr>
          <p:cNvPr id="4" name="Espace réservé de la date 3"/>
          <p:cNvSpPr>
            <a:spLocks noGrp="1"/>
          </p:cNvSpPr>
          <p:nvPr>
            <p:ph type="dt" sz="half" idx="10"/>
          </p:nvPr>
        </p:nvSpPr>
        <p:spPr>
          <a:xfrm>
            <a:off x="6191050" y="6168288"/>
            <a:ext cx="911939" cy="365125"/>
          </a:xfrm>
        </p:spPr>
        <p:txBody>
          <a:bodyPr/>
          <a:lstStyle/>
          <a:p>
            <a:fld id="{AF08D314-F583-4635-AEEF-F875CA9BB697}" type="datetime1">
              <a:rPr lang="fr-FR" smtClean="0"/>
              <a:t>04/12/2022</a:t>
            </a:fld>
            <a:endParaRPr lang="en-US" dirty="0"/>
          </a:p>
        </p:txBody>
      </p:sp>
      <p:sp>
        <p:nvSpPr>
          <p:cNvPr id="7" name="Espace réservé du numéro de diapositive 6"/>
          <p:cNvSpPr>
            <a:spLocks noGrp="1"/>
          </p:cNvSpPr>
          <p:nvPr>
            <p:ph type="sldNum" sz="quarter" idx="12"/>
          </p:nvPr>
        </p:nvSpPr>
        <p:spPr>
          <a:xfrm>
            <a:off x="8142972" y="5882763"/>
            <a:ext cx="1105130" cy="777576"/>
          </a:xfrm>
        </p:spPr>
        <p:txBody>
          <a:bodyPr/>
          <a:lstStyle/>
          <a:p>
            <a:fld id="{D57F1E4F-1CFF-5643-939E-217C01CDF565}" type="slidenum">
              <a:rPr lang="en-US" b="1" smtClean="0">
                <a:ln w="22225">
                  <a:solidFill>
                    <a:schemeClr val="accent2"/>
                  </a:solidFill>
                  <a:prstDash val="solid"/>
                </a:ln>
                <a:solidFill>
                  <a:schemeClr val="accent2">
                    <a:lumMod val="40000"/>
                    <a:lumOff val="60000"/>
                  </a:schemeClr>
                </a:solidFill>
              </a:rPr>
              <a:pPr/>
              <a:t>5</a:t>
            </a:fld>
            <a:endParaRPr lang="en-US" b="1" dirty="0">
              <a:ln w="22225">
                <a:solidFill>
                  <a:schemeClr val="accent2"/>
                </a:solidFill>
                <a:prstDash val="solid"/>
              </a:ln>
              <a:solidFill>
                <a:schemeClr val="accent2">
                  <a:lumMod val="40000"/>
                  <a:lumOff val="60000"/>
                </a:schemeClr>
              </a:solidFill>
            </a:endParaRPr>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2428363"/>
            <a:ext cx="2527300" cy="3454400"/>
          </a:xfrm>
          <a:prstGeom prst="rect">
            <a:avLst/>
          </a:prstGeom>
        </p:spPr>
      </p:pic>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938" y="2172584"/>
            <a:ext cx="2694464" cy="3682885"/>
          </a:xfrm>
          <a:prstGeom prst="rect">
            <a:avLst/>
          </a:prstGeom>
        </p:spPr>
      </p:pic>
    </p:spTree>
    <p:extLst>
      <p:ext uri="{BB962C8B-B14F-4D97-AF65-F5344CB8AC3E}">
        <p14:creationId xmlns:p14="http://schemas.microsoft.com/office/powerpoint/2010/main" val="3087751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913" y="300368"/>
            <a:ext cx="8596668" cy="1320800"/>
          </a:xfrm>
        </p:spPr>
        <p:txBody>
          <a:bodyPr/>
          <a:lstStyle/>
          <a:p>
            <a:r>
              <a:rPr lang="fr-FR" dirty="0" smtClean="0"/>
              <a:t>Hillel et </a:t>
            </a:r>
            <a:r>
              <a:rPr lang="fr-FR" dirty="0" err="1" smtClean="0"/>
              <a:t>Shamaï</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285" y="1007214"/>
            <a:ext cx="7360874" cy="1153204"/>
          </a:xfrm>
        </p:spPr>
      </p:pic>
      <p:sp>
        <p:nvSpPr>
          <p:cNvPr id="5" name="ZoneTexte 4"/>
          <p:cNvSpPr txBox="1"/>
          <p:nvPr/>
        </p:nvSpPr>
        <p:spPr>
          <a:xfrm>
            <a:off x="677334" y="2253606"/>
            <a:ext cx="9032723" cy="3970318"/>
          </a:xfrm>
          <a:prstGeom prst="rect">
            <a:avLst/>
          </a:prstGeom>
          <a:noFill/>
        </p:spPr>
        <p:txBody>
          <a:bodyPr wrap="square" rtlCol="0">
            <a:spAutoFit/>
          </a:bodyPr>
          <a:lstStyle/>
          <a:p>
            <a:r>
              <a:rPr lang="fr-FR" dirty="0" smtClean="0"/>
              <a:t>Hillel était le « </a:t>
            </a:r>
            <a:r>
              <a:rPr lang="fr-FR" dirty="0" err="1" smtClean="0"/>
              <a:t>Nassi</a:t>
            </a:r>
            <a:r>
              <a:rPr lang="fr-FR" dirty="0" smtClean="0"/>
              <a:t> »  (Président) et </a:t>
            </a:r>
            <a:r>
              <a:rPr lang="fr-FR" dirty="0" err="1" smtClean="0"/>
              <a:t>Shammaï</a:t>
            </a:r>
            <a:r>
              <a:rPr lang="fr-FR" dirty="0" smtClean="0"/>
              <a:t> « Av </a:t>
            </a:r>
            <a:r>
              <a:rPr lang="fr-FR" dirty="0" err="1" smtClean="0"/>
              <a:t>Beith</a:t>
            </a:r>
            <a:r>
              <a:rPr lang="fr-FR" dirty="0" smtClean="0"/>
              <a:t> </a:t>
            </a:r>
            <a:r>
              <a:rPr lang="fr-FR" dirty="0" err="1" smtClean="0"/>
              <a:t>Din</a:t>
            </a:r>
            <a:r>
              <a:rPr lang="fr-FR" dirty="0" smtClean="0"/>
              <a:t> » père du tribunal </a:t>
            </a:r>
          </a:p>
          <a:p>
            <a:r>
              <a:rPr lang="fr-FR" dirty="0" smtClean="0"/>
              <a:t>Ils se disputaient sans cesse </a:t>
            </a:r>
            <a:br>
              <a:rPr lang="fr-FR" dirty="0" smtClean="0"/>
            </a:br>
            <a:r>
              <a:rPr lang="fr-FR" i="1" dirty="0"/>
              <a:t>"Soyez doux comme Hillel et point vif comme </a:t>
            </a:r>
            <a:r>
              <a:rPr lang="fr-FR" i="1" dirty="0" err="1"/>
              <a:t>Shammaï</a:t>
            </a:r>
            <a:r>
              <a:rPr lang="fr-FR" i="1" dirty="0"/>
              <a:t>" </a:t>
            </a:r>
            <a:r>
              <a:rPr lang="fr-FR" dirty="0"/>
              <a:t>(</a:t>
            </a:r>
            <a:r>
              <a:rPr lang="fr-FR" dirty="0" err="1"/>
              <a:t>Chabbat</a:t>
            </a:r>
            <a:r>
              <a:rPr lang="fr-FR" dirty="0"/>
              <a:t> 30b</a:t>
            </a:r>
            <a:r>
              <a:rPr lang="fr-FR" dirty="0" smtClean="0"/>
              <a:t>).</a:t>
            </a:r>
          </a:p>
          <a:p>
            <a:pPr marL="285750" indent="-285750">
              <a:buFont typeface="Arial" panose="020B0604020202020204" pitchFamily="34" charset="0"/>
              <a:buChar char="•"/>
            </a:pPr>
            <a:r>
              <a:rPr lang="fr-FR" dirty="0"/>
              <a:t>Un autre enseignement connu de Hillel traduit avec intelligence la tension entre l'individualisme et la communauté: </a:t>
            </a:r>
            <a:r>
              <a:rPr lang="fr-FR" i="1" dirty="0"/>
              <a:t>"Si je ne suis pas pour moi, qui le sera? Et si je ne suis que pour moi, que suis-je? Et si ce n'est pas maintenant, quand?" </a:t>
            </a:r>
            <a:r>
              <a:rPr lang="fr-FR" dirty="0"/>
              <a:t>(</a:t>
            </a:r>
            <a:r>
              <a:rPr lang="fr-FR" dirty="0" err="1"/>
              <a:t>Avot</a:t>
            </a:r>
            <a:r>
              <a:rPr lang="fr-FR" dirty="0"/>
              <a:t> 1.14</a:t>
            </a:r>
            <a:r>
              <a:rPr lang="fr-FR" dirty="0" smtClean="0"/>
              <a:t>).</a:t>
            </a:r>
          </a:p>
          <a:p>
            <a:pPr marL="285750" indent="-285750">
              <a:buFont typeface="Arial" panose="020B0604020202020204" pitchFamily="34" charset="0"/>
              <a:buChar char="•"/>
            </a:pPr>
            <a:r>
              <a:rPr lang="fr-FR" dirty="0" smtClean="0"/>
              <a:t>Un païen </a:t>
            </a:r>
            <a:r>
              <a:rPr lang="fr-FR" dirty="0"/>
              <a:t>vint devant </a:t>
            </a:r>
            <a:r>
              <a:rPr lang="fr-FR" dirty="0" err="1"/>
              <a:t>Shammaï</a:t>
            </a:r>
            <a:r>
              <a:rPr lang="fr-FR" dirty="0"/>
              <a:t> et lui dit:</a:t>
            </a:r>
            <a:br>
              <a:rPr lang="fr-FR" dirty="0"/>
            </a:br>
            <a:r>
              <a:rPr lang="fr-FR" dirty="0"/>
              <a:t>- "Je me ferai juif, mais il faut que tu m'enseignes toute la Loi, pendant que je me tiendrai sur un seul pied."</a:t>
            </a:r>
            <a:br>
              <a:rPr lang="fr-FR" dirty="0"/>
            </a:br>
            <a:r>
              <a:rPr lang="fr-FR" dirty="0" err="1"/>
              <a:t>Shammaï</a:t>
            </a:r>
            <a:r>
              <a:rPr lang="fr-FR" dirty="0"/>
              <a:t> le renvoya, en le frappant de la règle qu'il tenait en sa main.</a:t>
            </a:r>
            <a:br>
              <a:rPr lang="fr-FR" dirty="0"/>
            </a:br>
            <a:r>
              <a:rPr lang="fr-FR" dirty="0"/>
              <a:t>L'idolâtre s'adressa ensuite à Hillel, </a:t>
            </a:r>
            <a:r>
              <a:rPr lang="fr-FR" dirty="0" smtClean="0"/>
              <a:t>qui le converti; </a:t>
            </a:r>
            <a:r>
              <a:rPr lang="fr-FR" dirty="0"/>
              <a:t>et le maître lui dit:</a:t>
            </a:r>
            <a:br>
              <a:rPr lang="fr-FR" dirty="0"/>
            </a:br>
            <a:r>
              <a:rPr lang="fr-FR" dirty="0"/>
              <a:t>- "Ce que tu n'aimes pas qu'on te fasse ne le fais pas à autrui. C'est toute la Loi; le reste n'est que commentaire: va et apprends le." (</a:t>
            </a:r>
            <a:r>
              <a:rPr lang="fr-FR" dirty="0" err="1"/>
              <a:t>Chabbat</a:t>
            </a:r>
            <a:r>
              <a:rPr lang="fr-FR" dirty="0"/>
              <a:t> 30a)</a:t>
            </a:r>
            <a:endParaRPr lang="fr-FR" dirty="0" smtClean="0"/>
          </a:p>
        </p:txBody>
      </p:sp>
      <p:sp>
        <p:nvSpPr>
          <p:cNvPr id="3" name="Espace réservé de la date 2"/>
          <p:cNvSpPr>
            <a:spLocks noGrp="1"/>
          </p:cNvSpPr>
          <p:nvPr>
            <p:ph type="dt" sz="half" idx="10"/>
          </p:nvPr>
        </p:nvSpPr>
        <p:spPr/>
        <p:txBody>
          <a:bodyPr/>
          <a:lstStyle/>
          <a:p>
            <a:fld id="{79AB4B69-51FA-46D8-8493-86472EC54450}"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6</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042716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codification de la loi orale ne coulait pas de source </a:t>
            </a:r>
            <a:endParaRPr lang="fr-FR" dirty="0"/>
          </a:p>
        </p:txBody>
      </p:sp>
      <p:sp>
        <p:nvSpPr>
          <p:cNvPr id="3" name="Espace réservé du contenu 2"/>
          <p:cNvSpPr>
            <a:spLocks noGrp="1"/>
          </p:cNvSpPr>
          <p:nvPr>
            <p:ph idx="1"/>
          </p:nvPr>
        </p:nvSpPr>
        <p:spPr/>
        <p:txBody>
          <a:bodyPr>
            <a:normAutofit fontScale="92500"/>
          </a:bodyPr>
          <a:lstStyle/>
          <a:p>
            <a:r>
              <a:rPr lang="fr-FR" dirty="0" smtClean="0"/>
              <a:t>Deux écoles s’affrontaient </a:t>
            </a:r>
            <a:r>
              <a:rPr lang="fr-FR" dirty="0" smtClean="0">
                <a:solidFill>
                  <a:schemeClr val="accent1">
                    <a:lumMod val="60000"/>
                    <a:lumOff val="40000"/>
                  </a:schemeClr>
                </a:solidFill>
              </a:rPr>
              <a:t>: les sadducéens </a:t>
            </a:r>
            <a:r>
              <a:rPr lang="fr-FR" dirty="0" smtClean="0"/>
              <a:t>=&gt; aristocratie y compris prêtres</a:t>
            </a:r>
            <a:br>
              <a:rPr lang="fr-FR" dirty="0" smtClean="0"/>
            </a:br>
            <a:r>
              <a:rPr lang="fr-FR" dirty="0" smtClean="0">
                <a:solidFill>
                  <a:schemeClr val="accent1">
                    <a:lumMod val="60000"/>
                    <a:lumOff val="40000"/>
                  </a:schemeClr>
                </a:solidFill>
              </a:rPr>
              <a:t>Les Pharisiens (</a:t>
            </a:r>
            <a:r>
              <a:rPr lang="fr-FR" dirty="0" smtClean="0">
                <a:solidFill>
                  <a:schemeClr val="tx1"/>
                </a:solidFill>
              </a:rPr>
              <a:t>racine « expliqués  Séparés ?  Perses ? ): </a:t>
            </a:r>
            <a:r>
              <a:rPr lang="fr-FR" dirty="0" smtClean="0"/>
              <a:t>qui ont toujours cherché à adapter la loi aux révolutions de l’époque.</a:t>
            </a:r>
            <a:br>
              <a:rPr lang="fr-FR" dirty="0" smtClean="0"/>
            </a:br>
            <a:r>
              <a:rPr lang="fr-FR" dirty="0" smtClean="0"/>
              <a:t>Ce n’est pas par hasard que la transmission passe par la Grande Assemblée, et non par les grands prêtres ou les Rois;  </a:t>
            </a:r>
            <a:endParaRPr lang="fr-FR" dirty="0"/>
          </a:p>
          <a:p>
            <a:r>
              <a:rPr lang="fr-FR" dirty="0" smtClean="0"/>
              <a:t>Il était interdit d’écrire la loi orale, celle que Moïse avait reçu du Sinaï</a:t>
            </a:r>
            <a:br>
              <a:rPr lang="fr-FR" dirty="0" smtClean="0"/>
            </a:br>
            <a:r>
              <a:rPr lang="fr-FR" dirty="0" smtClean="0"/>
              <a:t>car on devait « en parler à nos enfants » c’est-à-dire qu’elle devait sans cesse renouveler, le même texte, mais avec des mots à la portée des contemporains.</a:t>
            </a:r>
          </a:p>
          <a:p>
            <a:r>
              <a:rPr lang="fr-FR" dirty="0" smtClean="0"/>
              <a:t>Cependant, les circonstances ont obligé les rabbin à codifier la loi, car </a:t>
            </a:r>
          </a:p>
          <a:p>
            <a:pPr lvl="1"/>
            <a:r>
              <a:rPr lang="fr-FR" dirty="0" smtClean="0"/>
              <a:t>Des visions « hérétiques » se développaient, il y avait des sectes qui prétendaient avoir la vérité</a:t>
            </a:r>
          </a:p>
          <a:p>
            <a:pPr lvl="1"/>
            <a:r>
              <a:rPr lang="fr-FR" dirty="0" smtClean="0"/>
              <a:t>Les occupants voulaient imposer parfois par la violence leur point de vue, il sauver par écrit, car les savants risquaient la mort.  (Rabbi </a:t>
            </a:r>
            <a:r>
              <a:rPr lang="fr-FR" dirty="0" err="1" smtClean="0"/>
              <a:t>Yohanan</a:t>
            </a:r>
            <a:r>
              <a:rPr lang="fr-FR" dirty="0" smtClean="0"/>
              <a:t>) </a:t>
            </a:r>
            <a:endParaRPr lang="fr-FR" dirty="0"/>
          </a:p>
        </p:txBody>
      </p:sp>
      <p:sp>
        <p:nvSpPr>
          <p:cNvPr id="4" name="Espace réservé de la date 3"/>
          <p:cNvSpPr>
            <a:spLocks noGrp="1"/>
          </p:cNvSpPr>
          <p:nvPr>
            <p:ph type="dt" sz="half" idx="10"/>
          </p:nvPr>
        </p:nvSpPr>
        <p:spPr/>
        <p:txBody>
          <a:bodyPr/>
          <a:lstStyle/>
          <a:p>
            <a:fld id="{B0A53CAA-1359-403C-980E-D0A1DB74A07E}"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2794313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73625"/>
            <a:ext cx="8596668" cy="1320800"/>
          </a:xfrm>
        </p:spPr>
        <p:txBody>
          <a:bodyPr/>
          <a:lstStyle/>
          <a:p>
            <a:r>
              <a:rPr lang="fr-FR" dirty="0" smtClean="0"/>
              <a:t>Rabbi </a:t>
            </a:r>
            <a:r>
              <a:rPr lang="fr-FR" dirty="0" err="1" smtClean="0"/>
              <a:t>Yoh’anan</a:t>
            </a:r>
            <a:r>
              <a:rPr lang="fr-FR" dirty="0" smtClean="0"/>
              <a:t> Ben </a:t>
            </a:r>
            <a:r>
              <a:rPr lang="fr-FR" dirty="0" err="1" smtClean="0"/>
              <a:t>Zakaï</a:t>
            </a:r>
            <a:r>
              <a:rPr lang="fr-FR" dirty="0" smtClean="0"/>
              <a:t> </a:t>
            </a:r>
            <a:endParaRPr lang="fr-FR" dirty="0"/>
          </a:p>
        </p:txBody>
      </p:sp>
      <p:sp>
        <p:nvSpPr>
          <p:cNvPr id="3" name="Espace réservé du contenu 2"/>
          <p:cNvSpPr>
            <a:spLocks noGrp="1"/>
          </p:cNvSpPr>
          <p:nvPr>
            <p:ph idx="1"/>
          </p:nvPr>
        </p:nvSpPr>
        <p:spPr>
          <a:xfrm>
            <a:off x="409318" y="1157494"/>
            <a:ext cx="11052211" cy="3034205"/>
          </a:xfrm>
        </p:spPr>
        <p:txBody>
          <a:bodyPr>
            <a:normAutofit/>
          </a:bodyPr>
          <a:lstStyle/>
          <a:p>
            <a:r>
              <a:rPr lang="fr-FR" dirty="0"/>
              <a:t>Disciple de Hillel </a:t>
            </a:r>
            <a:r>
              <a:rPr lang="fr-FR" dirty="0" smtClean="0"/>
              <a:t>l’ancien, </a:t>
            </a:r>
            <a:r>
              <a:rPr lang="fr-FR" dirty="0" err="1"/>
              <a:t>Yoḥanan</a:t>
            </a:r>
            <a:r>
              <a:rPr lang="fr-FR" dirty="0"/>
              <a:t> ben </a:t>
            </a:r>
            <a:r>
              <a:rPr lang="fr-FR" dirty="0" err="1"/>
              <a:t>Zakkaï</a:t>
            </a:r>
            <a:r>
              <a:rPr lang="fr-FR" dirty="0"/>
              <a:t> étudia à Jérusalem puis </a:t>
            </a:r>
            <a:r>
              <a:rPr lang="fr-FR" dirty="0" smtClean="0"/>
              <a:t>en </a:t>
            </a:r>
            <a:r>
              <a:rPr lang="fr-FR" dirty="0"/>
              <a:t>Galilée. Il fut un des grands tannaïm répétiteurs de la Mishna, et soutint de </a:t>
            </a:r>
            <a:r>
              <a:rPr lang="fr-FR" dirty="0" smtClean="0"/>
              <a:t>nombreuses controverses </a:t>
            </a:r>
            <a:r>
              <a:rPr lang="fr-FR" dirty="0"/>
              <a:t>contre les Sadducéens.</a:t>
            </a:r>
          </a:p>
          <a:p>
            <a:r>
              <a:rPr lang="fr-FR" dirty="0" smtClean="0"/>
              <a:t>Il préféra sauver le judaïsme que le temple. </a:t>
            </a:r>
            <a:r>
              <a:rPr lang="fr-FR" dirty="0"/>
              <a:t>Il est convaincu que l'étude de la Torah et l'observance de ses commandements, permettront </a:t>
            </a:r>
            <a:r>
              <a:rPr lang="fr-FR" dirty="0" smtClean="0"/>
              <a:t>au </a:t>
            </a:r>
            <a:r>
              <a:rPr lang="fr-FR" dirty="0"/>
              <a:t>peuple juif de continuer à exister partout où il sera exilé dans le monde et de maintenir la </a:t>
            </a:r>
            <a:r>
              <a:rPr lang="fr-FR" dirty="0" smtClean="0"/>
              <a:t> mémoire </a:t>
            </a:r>
            <a:r>
              <a:rPr lang="fr-FR" dirty="0"/>
              <a:t>du temple dans son cœur, de sorte qu'on ne l'oublie jamais. Quand Dieu aura pitié </a:t>
            </a:r>
            <a:r>
              <a:rPr lang="fr-FR" dirty="0" smtClean="0"/>
              <a:t>de </a:t>
            </a:r>
            <a:r>
              <a:rPr lang="fr-FR" dirty="0"/>
              <a:t>son peuple, et lui permettra de retourner sur sa terre et de reconstruire le temple, ils </a:t>
            </a:r>
            <a:r>
              <a:rPr lang="fr-FR" dirty="0" smtClean="0"/>
              <a:t>seront </a:t>
            </a:r>
            <a:r>
              <a:rPr lang="fr-FR" dirty="0"/>
              <a:t>prêts.</a:t>
            </a:r>
          </a:p>
          <a:p>
            <a:r>
              <a:rPr lang="fr-FR" dirty="0" smtClean="0"/>
              <a:t>Il sauva l’académie de </a:t>
            </a:r>
            <a:r>
              <a:rPr lang="fr-FR" dirty="0" err="1" smtClean="0"/>
              <a:t>Yahvné</a:t>
            </a:r>
            <a:r>
              <a:rPr lang="fr-FR" dirty="0" smtClean="0"/>
              <a:t>. </a:t>
            </a:r>
            <a:endParaRPr lang="fr-FR" dirty="0"/>
          </a:p>
        </p:txBody>
      </p:sp>
      <p:pic>
        <p:nvPicPr>
          <p:cNvPr id="1026" name="Picture 2" descr="Afficher l’image sou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876" y="3675915"/>
            <a:ext cx="6260991" cy="236544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half" idx="10"/>
          </p:nvPr>
        </p:nvSpPr>
        <p:spPr/>
        <p:txBody>
          <a:bodyPr/>
          <a:lstStyle/>
          <a:p>
            <a:fld id="{7199783C-D703-4CCB-A858-5366538A2A8C}" type="datetime1">
              <a:rPr lang="fr-FR" smtClean="0"/>
              <a:t>04/12/2022</a:t>
            </a:fld>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8</a:t>
            </a:fld>
            <a:endParaRPr lang="en-US" dirty="0"/>
          </a:p>
        </p:txBody>
      </p:sp>
      <p:sp>
        <p:nvSpPr>
          <p:cNvPr id="7" name="Espace réservé du pied de page 6"/>
          <p:cNvSpPr>
            <a:spLocks noGrp="1"/>
          </p:cNvSpPr>
          <p:nvPr>
            <p:ph type="ftr" sz="quarter" idx="11"/>
          </p:nvPr>
        </p:nvSpPr>
        <p:spPr/>
        <p:txBody>
          <a:bodyPr/>
          <a:lstStyle/>
          <a:p>
            <a:r>
              <a:rPr lang="it-IT" smtClean="0"/>
              <a:t>Le Talmud     michel@mivy.fr    06 82 43 10 94 </a:t>
            </a:r>
            <a:endParaRPr lang="en-US" dirty="0"/>
          </a:p>
        </p:txBody>
      </p:sp>
    </p:spTree>
    <p:extLst>
      <p:ext uri="{BB962C8B-B14F-4D97-AF65-F5344CB8AC3E}">
        <p14:creationId xmlns:p14="http://schemas.microsoft.com/office/powerpoint/2010/main" val="1779018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Rabbi </a:t>
            </a:r>
            <a:r>
              <a:rPr lang="fr-FR" dirty="0" err="1" smtClean="0"/>
              <a:t>Gamliel</a:t>
            </a:r>
            <a:r>
              <a:rPr lang="fr-FR" dirty="0" smtClean="0"/>
              <a:t> de </a:t>
            </a:r>
            <a:r>
              <a:rPr lang="fr-FR" dirty="0" err="1" smtClean="0"/>
              <a:t>Yavné</a:t>
            </a:r>
            <a:endParaRPr lang="fr-FR" dirty="0"/>
          </a:p>
        </p:txBody>
      </p:sp>
      <p:sp>
        <p:nvSpPr>
          <p:cNvPr id="3" name="Espace réservé du contenu 2"/>
          <p:cNvSpPr>
            <a:spLocks noGrp="1"/>
          </p:cNvSpPr>
          <p:nvPr>
            <p:ph idx="1"/>
          </p:nvPr>
        </p:nvSpPr>
        <p:spPr>
          <a:xfrm>
            <a:off x="677334" y="1813035"/>
            <a:ext cx="6653632" cy="4319752"/>
          </a:xfrm>
        </p:spPr>
        <p:txBody>
          <a:bodyPr>
            <a:normAutofit lnSpcReduction="10000"/>
          </a:bodyPr>
          <a:lstStyle/>
          <a:p>
            <a:r>
              <a:rPr lang="fr-FR" dirty="0" smtClean="0"/>
              <a:t>Il existe plusieurs Rabbis </a:t>
            </a:r>
            <a:r>
              <a:rPr lang="fr-FR" dirty="0" err="1" smtClean="0"/>
              <a:t>Gamliel</a:t>
            </a:r>
            <a:r>
              <a:rPr lang="fr-FR" dirty="0" smtClean="0"/>
              <a:t>, Rabbi </a:t>
            </a:r>
            <a:r>
              <a:rPr lang="fr-FR" dirty="0" err="1" smtClean="0"/>
              <a:t>Gamliel</a:t>
            </a:r>
            <a:r>
              <a:rPr lang="fr-FR" dirty="0" smtClean="0"/>
              <a:t> l’ancien était un des tout premiers tanna, c’est à ses pieds que Saint Paul a été élevé </a:t>
            </a:r>
          </a:p>
          <a:p>
            <a:r>
              <a:rPr lang="fr-FR" dirty="0" smtClean="0"/>
              <a:t>Rabbi </a:t>
            </a:r>
            <a:r>
              <a:rPr lang="fr-FR" dirty="0" err="1" smtClean="0"/>
              <a:t>Gamliel</a:t>
            </a:r>
            <a:r>
              <a:rPr lang="fr-FR" dirty="0" smtClean="0"/>
              <a:t> de </a:t>
            </a:r>
            <a:r>
              <a:rPr lang="fr-FR" dirty="0" err="1" smtClean="0"/>
              <a:t>Yavné</a:t>
            </a:r>
            <a:r>
              <a:rPr lang="fr-FR" dirty="0" smtClean="0"/>
              <a:t> a succédé heureusement à Rabbi </a:t>
            </a:r>
            <a:r>
              <a:rPr lang="fr-FR" dirty="0" err="1" smtClean="0"/>
              <a:t>Yohanan</a:t>
            </a:r>
            <a:r>
              <a:rPr lang="fr-FR" dirty="0" smtClean="0"/>
              <a:t> ben </a:t>
            </a:r>
            <a:r>
              <a:rPr lang="fr-FR" dirty="0" err="1" smtClean="0"/>
              <a:t>Zakaï</a:t>
            </a:r>
            <a:r>
              <a:rPr lang="fr-FR" dirty="0" smtClean="0"/>
              <a:t/>
            </a:r>
            <a:br>
              <a:rPr lang="fr-FR" dirty="0" smtClean="0"/>
            </a:br>
            <a:r>
              <a:rPr lang="fr-FR" dirty="0" smtClean="0"/>
              <a:t>fils de  proscrit condamné à mort et exécuté pour s’être révolté contre Rome, il a réussi à réunifier </a:t>
            </a:r>
            <a:r>
              <a:rPr lang="fr-FR" dirty="0" err="1" smtClean="0"/>
              <a:t>Beith</a:t>
            </a:r>
            <a:r>
              <a:rPr lang="fr-FR" dirty="0" smtClean="0"/>
              <a:t> Hillel et </a:t>
            </a:r>
            <a:r>
              <a:rPr lang="fr-FR" dirty="0" err="1" smtClean="0"/>
              <a:t>Beith</a:t>
            </a:r>
            <a:r>
              <a:rPr lang="fr-FR" dirty="0" smtClean="0"/>
              <a:t> </a:t>
            </a:r>
            <a:r>
              <a:rPr lang="fr-FR" dirty="0" err="1" smtClean="0"/>
              <a:t>Shammaï</a:t>
            </a:r>
            <a:r>
              <a:rPr lang="fr-FR" dirty="0" smtClean="0"/>
              <a:t>…   Il a fixé le calendrier, et les fêtes. </a:t>
            </a:r>
            <a:br>
              <a:rPr lang="fr-FR" dirty="0" smtClean="0"/>
            </a:br>
            <a:r>
              <a:rPr lang="fr-FR" dirty="0" smtClean="0"/>
              <a:t>Il a bâti un judaïsme pouvant se passer du temple qui avait été détruit, et à participé à la scission avec les chrétiens.  </a:t>
            </a:r>
          </a:p>
          <a:p>
            <a:r>
              <a:rPr lang="fr-FR" dirty="0" smtClean="0"/>
              <a:t>Il est allé à Rome, et a réussi à temporiser, et à établir des relations pacifiques avec la puissance impériale.  Il réussi aussi à préserver la préséance du judaïsme d’</a:t>
            </a:r>
            <a:r>
              <a:rPr lang="fr-FR" dirty="0" err="1" smtClean="0"/>
              <a:t>Eretz</a:t>
            </a:r>
            <a:r>
              <a:rPr lang="fr-FR" dirty="0" smtClean="0"/>
              <a:t> Israël jusqu’à la fin des Tannaïm, le dernier était Rabbi </a:t>
            </a:r>
            <a:r>
              <a:rPr lang="fr-FR" dirty="0" err="1" smtClean="0"/>
              <a:t>Yehouda</a:t>
            </a:r>
            <a:r>
              <a:rPr lang="fr-FR" dirty="0" smtClean="0"/>
              <a:t> </a:t>
            </a:r>
            <a:r>
              <a:rPr lang="fr-FR" dirty="0" err="1" smtClean="0"/>
              <a:t>Hanassi</a:t>
            </a:r>
            <a:r>
              <a:rPr lang="fr-FR" dirty="0" smtClean="0"/>
              <a:t> de </a:t>
            </a:r>
            <a:r>
              <a:rPr lang="fr-FR" dirty="0" err="1" smtClean="0"/>
              <a:t>Tsipori</a:t>
            </a:r>
            <a:r>
              <a:rPr lang="fr-FR" dirty="0" smtClean="0"/>
              <a:t> </a:t>
            </a:r>
          </a:p>
          <a:p>
            <a:endParaRPr lang="fr-FR" dirty="0" smtClean="0"/>
          </a:p>
          <a:p>
            <a:endParaRPr lang="fr-FR" dirty="0"/>
          </a:p>
        </p:txBody>
      </p:sp>
      <p:pic>
        <p:nvPicPr>
          <p:cNvPr id="4" name="Image 3"/>
          <p:cNvPicPr>
            <a:picLocks noChangeAspect="1"/>
          </p:cNvPicPr>
          <p:nvPr/>
        </p:nvPicPr>
        <p:blipFill>
          <a:blip r:embed="rId2"/>
          <a:stretch>
            <a:fillRect/>
          </a:stretch>
        </p:blipFill>
        <p:spPr>
          <a:xfrm>
            <a:off x="7367564" y="2101595"/>
            <a:ext cx="4574628" cy="3430971"/>
          </a:xfrm>
          <a:prstGeom prst="rect">
            <a:avLst/>
          </a:prstGeom>
        </p:spPr>
      </p:pic>
      <p:sp>
        <p:nvSpPr>
          <p:cNvPr id="5" name="Espace réservé de la date 4"/>
          <p:cNvSpPr>
            <a:spLocks noGrp="1"/>
          </p:cNvSpPr>
          <p:nvPr>
            <p:ph type="dt" sz="half" idx="10"/>
          </p:nvPr>
        </p:nvSpPr>
        <p:spPr/>
        <p:txBody>
          <a:bodyPr/>
          <a:lstStyle/>
          <a:p>
            <a:fld id="{443EC693-0E68-45F8-A606-66E09ED6D881}" type="datetime1">
              <a:rPr lang="fr-FR" smtClean="0"/>
              <a:t>04/12/2022</a:t>
            </a:fld>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9</a:t>
            </a:fld>
            <a:endParaRPr lang="en-US" dirty="0"/>
          </a:p>
        </p:txBody>
      </p:sp>
      <p:sp>
        <p:nvSpPr>
          <p:cNvPr id="8" name="Espace réservé du pied de page 7"/>
          <p:cNvSpPr>
            <a:spLocks noGrp="1"/>
          </p:cNvSpPr>
          <p:nvPr>
            <p:ph type="ftr" sz="quarter" idx="11"/>
          </p:nvPr>
        </p:nvSpPr>
        <p:spPr/>
        <p:txBody>
          <a:bodyPr/>
          <a:lstStyle/>
          <a:p>
            <a:r>
              <a:rPr lang="it-IT" smtClean="0"/>
              <a:t>Le Talmud     michel@mivy.fr    06 82 43 10 94 </a:t>
            </a:r>
            <a:endParaRPr lang="en-US" dirty="0"/>
          </a:p>
        </p:txBody>
      </p:sp>
      <p:pic>
        <p:nvPicPr>
          <p:cNvPr id="10" name="Image 9"/>
          <p:cNvPicPr>
            <a:picLocks noChangeAspect="1"/>
          </p:cNvPicPr>
          <p:nvPr/>
        </p:nvPicPr>
        <p:blipFill>
          <a:blip r:embed="rId2"/>
          <a:stretch>
            <a:fillRect/>
          </a:stretch>
        </p:blipFill>
        <p:spPr>
          <a:xfrm>
            <a:off x="7330966" y="2101595"/>
            <a:ext cx="4574628" cy="3430971"/>
          </a:xfrm>
          <a:prstGeom prst="rect">
            <a:avLst/>
          </a:prstGeom>
        </p:spPr>
      </p:pic>
    </p:spTree>
    <p:extLst>
      <p:ext uri="{BB962C8B-B14F-4D97-AF65-F5344CB8AC3E}">
        <p14:creationId xmlns:p14="http://schemas.microsoft.com/office/powerpoint/2010/main" val="1375110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1178</TotalTime>
  <Words>2723</Words>
  <Application>Microsoft Office PowerPoint</Application>
  <PresentationFormat>Grand écran</PresentationFormat>
  <Paragraphs>158</Paragraphs>
  <Slides>19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Calibri</vt:lpstr>
      <vt:lpstr>Trebuchet MS</vt:lpstr>
      <vt:lpstr>Wingdings 3</vt:lpstr>
      <vt:lpstr>Facette</vt:lpstr>
      <vt:lpstr>Le Talmud </vt:lpstr>
      <vt:lpstr>En guise d’introduction </vt:lpstr>
      <vt:lpstr>        Michna + Guemara = Talmud </vt:lpstr>
      <vt:lpstr>La transmission n’a pas été un long fleuve tranquille </vt:lpstr>
      <vt:lpstr>Les couples ou Zougoths précèdent la rédaction du Talmud </vt:lpstr>
      <vt:lpstr>Hillel et Shamaï</vt:lpstr>
      <vt:lpstr>La codification de la loi orale ne coulait pas de source </vt:lpstr>
      <vt:lpstr>Rabbi Yoh’anan Ben Zakaï </vt:lpstr>
      <vt:lpstr>Rabbi Gamliel de Yavné</vt:lpstr>
      <vt:lpstr>Rabbi Akiba </vt:lpstr>
      <vt:lpstr>Une Aggada :   Moïse au cours de Rabbi Akiba</vt:lpstr>
      <vt:lpstr>Halah’a  et Aggada… Cheminement et histoires </vt:lpstr>
      <vt:lpstr>Rabbi Shimon Bar Yohaï</vt:lpstr>
      <vt:lpstr>Les lois ‘Hallaka (Cheminement) sont parfois le résultat de longue discussions </vt:lpstr>
      <vt:lpstr>Exemple d’une page du Talmud</vt:lpstr>
      <vt:lpstr>Saint Matthieu connaissait le Talmud </vt:lpstr>
      <vt:lpstr>Le Talmud a eu une longue histoire inachevée </vt:lpstr>
      <vt:lpstr>Un résumé  ! </vt:lpstr>
      <vt:lpstr>Quelques sites à connaître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Talmud</dc:title>
  <dc:creator>Michel Lévy</dc:creator>
  <cp:lastModifiedBy>Michel Lévy</cp:lastModifiedBy>
  <cp:revision>83</cp:revision>
  <dcterms:created xsi:type="dcterms:W3CDTF">2022-11-29T20:13:25Z</dcterms:created>
  <dcterms:modified xsi:type="dcterms:W3CDTF">2022-12-04T18:02:13Z</dcterms:modified>
</cp:coreProperties>
</file>